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712" r:id="rId2"/>
  </p:sldMasterIdLst>
  <p:notesMasterIdLst>
    <p:notesMasterId r:id="rId21"/>
  </p:notesMasterIdLst>
  <p:handoutMasterIdLst>
    <p:handoutMasterId r:id="rId22"/>
  </p:handoutMasterIdLst>
  <p:sldIdLst>
    <p:sldId id="2147477206" r:id="rId3"/>
    <p:sldId id="2147477200" r:id="rId4"/>
    <p:sldId id="2147308326" r:id="rId5"/>
    <p:sldId id="2147477207" r:id="rId6"/>
    <p:sldId id="2147477383" r:id="rId7"/>
    <p:sldId id="2147308320" r:id="rId8"/>
    <p:sldId id="2147478175" r:id="rId9"/>
    <p:sldId id="2147478187" r:id="rId10"/>
    <p:sldId id="2147478186" r:id="rId11"/>
    <p:sldId id="2147478185" r:id="rId12"/>
    <p:sldId id="2147478188" r:id="rId13"/>
    <p:sldId id="2147478098" r:id="rId14"/>
    <p:sldId id="2147478190" r:id="rId15"/>
    <p:sldId id="2147478170" r:id="rId16"/>
    <p:sldId id="2147478191" r:id="rId17"/>
    <p:sldId id="2147477725" r:id="rId18"/>
    <p:sldId id="2147478189" r:id="rId19"/>
    <p:sldId id="2147478192" r:id="rId20"/>
  </p:sldIdLst>
  <p:sldSz cx="12192000" cy="6858000"/>
  <p:notesSz cx="6858000" cy="9144000"/>
  <p:embeddedFontLst>
    <p:embeddedFont>
      <p:font typeface="Amazon Ember" panose="020B0603020204020204" pitchFamily="34" charset="0"/>
      <p:regular r:id="rId23"/>
      <p:bold r:id="rId24"/>
      <p:italic r:id="rId25"/>
      <p:boldItalic r:id="rId26"/>
    </p:embeddedFont>
    <p:embeddedFont>
      <p:font typeface="Amazon Ember Display" panose="020B0603020204020204" pitchFamily="34" charset="0"/>
      <p:regular r:id="rId27"/>
      <p:bold r:id="rId28"/>
      <p:italic r:id="rId29"/>
      <p:boldItalic r:id="rId30"/>
    </p:embeddedFont>
    <p:embeddedFont>
      <p:font typeface="Amazon Ember Heavy" panose="020B0603020204020204" pitchFamily="34" charset="0"/>
      <p:regular r:id="rId31"/>
      <p:bold r:id="rId32"/>
      <p:italic r:id="rId33"/>
      <p:boldItalic r:id="rId34"/>
    </p:embeddedFont>
    <p:embeddedFont>
      <p:font typeface="Amazon Ember Regular" panose="020B060302020402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Lucida Console" panose="020B0609040504020204" pitchFamily="49"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lff, Rebecca" initials="WR" lastIdx="10" clrIdx="0">
    <p:extLst>
      <p:ext uri="{19B8F6BF-5375-455C-9EA6-DF929625EA0E}">
        <p15:presenceInfo xmlns:p15="http://schemas.microsoft.com/office/powerpoint/2012/main" userId="S-1-5-21-1407069837-2091007605-538272213-32501782" providerId="AD"/>
      </p:ext>
    </p:extLst>
  </p:cmAuthor>
  <p:cmAuthor id="2" name="Susanne" initials="SS" lastIdx="1" clrIdx="1">
    <p:extLst>
      <p:ext uri="{19B8F6BF-5375-455C-9EA6-DF929625EA0E}">
        <p15:presenceInfo xmlns:p15="http://schemas.microsoft.com/office/powerpoint/2012/main" userId="Susan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3F3"/>
    <a:srgbClr val="191919"/>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autoAdjust="0"/>
    <p:restoredTop sz="83878" autoAdjust="0"/>
  </p:normalViewPr>
  <p:slideViewPr>
    <p:cSldViewPr snapToGrid="0">
      <p:cViewPr varScale="1">
        <p:scale>
          <a:sx n="106" d="100"/>
          <a:sy n="106" d="100"/>
        </p:scale>
        <p:origin x="1808" y="184"/>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latin typeface="Amazon Ember Display" panose="020F0603020204020204" pitchFamily="34" charset="0"/>
              </a:rPr>
              <a:pPr algn="ctr"/>
              <a:t>‹#›</a:t>
            </a:fld>
            <a:endParaRPr lang="en-US" sz="1000" dirty="0">
              <a:latin typeface="Amazon Ember Display" panose="020F0603020204020204" pitchFamily="34" charset="0"/>
            </a:endParaRPr>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atin typeface="Amazon Ember Display" panose="020F0603020204020204" pitchFamily="34" charset="0"/>
              </a:defRPr>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Amazon Ember Display" panose="020F0603020204020204" pitchFamily="34" charset="0"/>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Amazon Ember Display" panose="020F06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ttps/aws.amazon.com/machine-learning/contact-center-intelligenc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Now let’s talk about the dimensions of responsible AI. </a:t>
            </a:r>
          </a:p>
          <a:p>
            <a:endParaRPr lang="en-US" dirty="0"/>
          </a:p>
          <a:p>
            <a:r>
              <a:rPr lang="en-US" sz="1200" kern="1200" dirty="0">
                <a:solidFill>
                  <a:schemeClr val="tx1"/>
                </a:solidFill>
                <a:effectLst/>
                <a:latin typeface="+mn-lt"/>
                <a:ea typeface="+mn-ea"/>
                <a:cs typeface="+mn-cs"/>
              </a:rPr>
              <a:t>What constitutes responsible AI is being debated globally and is continually evolving. For AWS, we define responsible AI as being made up of six key dimensions: Bias and fairness, </a:t>
            </a:r>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 robustness, privacy and security, governance, and transparency. While this is our definition today, we will continue to iterate as the science and engineering of responsible AI mature. </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Bias and Fairness – Here we consider how a system impacts different subpopulations of users (e.g. by sex, ethnicity, language). We want to make sure that there are not harmful disparities in system performance across subpopulations.  </a:t>
            </a:r>
          </a:p>
          <a:p>
            <a:pPr lvl="0"/>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 – Whether the system offers a clear rationale for its decisions. Customers want justification for the inference produced by the AI system which is particularly important for those with compliance requirements.</a:t>
            </a:r>
          </a:p>
          <a:p>
            <a:pPr lvl="0"/>
            <a:r>
              <a:rPr lang="en-US" sz="1200" kern="1200" dirty="0">
                <a:solidFill>
                  <a:schemeClr val="tx1"/>
                </a:solidFill>
                <a:effectLst/>
                <a:latin typeface="+mn-lt"/>
                <a:ea typeface="+mn-ea"/>
                <a:cs typeface="+mn-cs"/>
              </a:rPr>
              <a:t>Robustness – We’d like confidence that the AI systems cannot be easily fooled or confused. Success here means at the least that we have understandable guidelines for when the system is expected to work.</a:t>
            </a:r>
          </a:p>
          <a:p>
            <a:pPr lvl="0"/>
            <a:r>
              <a:rPr lang="en-US" sz="1200" kern="1200" dirty="0">
                <a:solidFill>
                  <a:schemeClr val="tx1"/>
                </a:solidFill>
                <a:effectLst/>
                <a:latin typeface="+mn-lt"/>
                <a:ea typeface="+mn-ea"/>
                <a:cs typeface="+mn-cs"/>
              </a:rPr>
              <a:t>Privacy and Security – Privacy and security are the highest priority at AWS for any service, AI or not. Use of ML brings potential risks to customer content and Amazon IP that may require preventive and mitigating steps beyond those taken in the normal course of protecting privacy and security.</a:t>
            </a:r>
          </a:p>
          <a:p>
            <a:pPr lvl="0"/>
            <a:r>
              <a:rPr lang="en-US" sz="1200" kern="1200" dirty="0">
                <a:solidFill>
                  <a:schemeClr val="tx1"/>
                </a:solidFill>
                <a:effectLst/>
                <a:latin typeface="+mn-lt"/>
                <a:ea typeface="+mn-ea"/>
                <a:cs typeface="+mn-cs"/>
              </a:rPr>
              <a:t>Governance – Processes to enforce and ensure responsible AI practices are being carried out amongst all stakeholders.</a:t>
            </a:r>
          </a:p>
          <a:p>
            <a:pPr lvl="0"/>
            <a:r>
              <a:rPr lang="en-US" sz="1200" kern="1200" dirty="0">
                <a:solidFill>
                  <a:schemeClr val="tx1"/>
                </a:solidFill>
                <a:effectLst/>
                <a:latin typeface="+mn-lt"/>
                <a:ea typeface="+mn-ea"/>
                <a:cs typeface="+mn-cs"/>
              </a:rPr>
              <a:t>Transparency – The extent to which an organization enables customers and end-users to know whether or not they are using an ML-based application, and to make informed choices about their use of the ML application.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19847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AU" dirty="0"/>
              <a:t>An Open book exam</a:t>
            </a:r>
          </a:p>
          <a:p>
            <a:endParaRPr lang="en-AU" dirty="0"/>
          </a:p>
          <a:p>
            <a:endParaRPr lang="en-AU"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dirty="0"/>
          </a:p>
        </p:txBody>
      </p:sp>
    </p:spTree>
    <p:extLst>
      <p:ext uri="{BB962C8B-B14F-4D97-AF65-F5344CB8AC3E}">
        <p14:creationId xmlns:p14="http://schemas.microsoft.com/office/powerpoint/2010/main" val="566514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800" dirty="0"/>
              <a:t>Customers can fine-tune Bedrock’s FMs by providing a few hundred labeled examples, making it possible to create an accurate customized model for their specific problem without the burden of collecting large volumes of annotated data. </a:t>
            </a:r>
          </a:p>
          <a:p>
            <a:r>
              <a:rPr lang="en-US" sz="1800" dirty="0"/>
              <a:t>Customers can easily start fine-tuning by pointing Bedrock to their datasets in their S3 bucket. </a:t>
            </a:r>
          </a:p>
          <a:p>
            <a:r>
              <a:rPr lang="en-US" sz="1800" dirty="0"/>
              <a:t>To give an example, imagine a content marketing manager that works at a leading shoe retailer. They want to develop new ad creatives for an upcoming new line of shoes. To do this, they can provide a few examples of their best performing ad creatives from past social media campaigns along with the associated product descriptions to Bedrock. Bedrock’s customized FM can now automatically generate an effective social media ad based on the product description for the new shoe, enabling the content marketing manager to get a ready-to-use ad creative immediately. </a:t>
            </a:r>
          </a:p>
          <a:p>
            <a:endParaRPr lang="en-US" sz="1800" dirty="0"/>
          </a:p>
          <a:p>
            <a:r>
              <a:rPr lang="en-US" sz="1800" dirty="0"/>
              <a:t>https://</a:t>
            </a:r>
            <a:r>
              <a:rPr lang="en-US" sz="1800" dirty="0" err="1"/>
              <a:t>www.amazon.science</a:t>
            </a:r>
            <a:r>
              <a:rPr lang="en-US" sz="1800" dirty="0"/>
              <a:t>/publications/efficient-fine-tuning-large-language-models-for-knowledge-aware-response-planning</a:t>
            </a:r>
          </a:p>
          <a:p>
            <a:endParaRPr lang="en-US" sz="1800"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83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As an evolving topic, responsible AI can seem abstract. But there are very specific steps you can take to deepen your knowledge of responsible AI—and explore how it integrate it into your organization.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dirty="0"/>
          </a:p>
        </p:txBody>
      </p:sp>
    </p:spTree>
    <p:extLst>
      <p:ext uri="{BB962C8B-B14F-4D97-AF65-F5344CB8AC3E}">
        <p14:creationId xmlns:p14="http://schemas.microsoft.com/office/powerpoint/2010/main" val="308184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7587A6-DF20-44F9-91E3-3155AAEF86AD}" type="slidenum">
              <a:rPr lang="en-US" smtClean="0"/>
              <a:t>16</a:t>
            </a:fld>
            <a:endParaRPr lang="en-US"/>
          </a:p>
        </p:txBody>
      </p:sp>
    </p:spTree>
    <p:extLst>
      <p:ext uri="{BB962C8B-B14F-4D97-AF65-F5344CB8AC3E}">
        <p14:creationId xmlns:p14="http://schemas.microsoft.com/office/powerpoint/2010/main" val="54866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Responsible AI isn’t a point solution. It requires an end-to-end approach that covers the entire AI lifecycle, from data to development to deployment. </a:t>
            </a:r>
            <a:r>
              <a:rPr lang="en-US" b="0" i="0" dirty="0">
                <a:solidFill>
                  <a:srgbClr val="333333"/>
                </a:solidFill>
                <a:effectLst/>
              </a:rPr>
              <a:t>AWS services help users better detect bias in data sets and models, provide insights into model predictions, and better monitor and review model predictions through automation and human oversight.</a:t>
            </a:r>
          </a:p>
          <a:p>
            <a:endParaRPr lang="en-US" b="0" i="0" dirty="0">
              <a:solidFill>
                <a:srgbClr val="333333"/>
              </a:solidFill>
              <a:effectLst/>
            </a:endParaRPr>
          </a:p>
          <a:p>
            <a:r>
              <a:rPr lang="en-US" b="1" dirty="0">
                <a:solidFill>
                  <a:srgbClr val="000000"/>
                </a:solidFill>
                <a:effectLst/>
                <a:latin typeface="Calibri" panose="020F0502020204030204" pitchFamily="34" charset="0"/>
                <a:ea typeface="Calibri" panose="020F0502020204030204" pitchFamily="34" charset="0"/>
              </a:rPr>
              <a:t>Services and tools</a:t>
            </a:r>
          </a:p>
          <a:p>
            <a:br>
              <a:rPr lang="en-US" b="1" dirty="0">
                <a:solidFill>
                  <a:srgbClr val="000000"/>
                </a:solidFill>
                <a:effectLst/>
                <a:latin typeface="Calibri" panose="020F0502020204030204" pitchFamily="34" charset="0"/>
                <a:ea typeface="Calibri" panose="020F0502020204030204" pitchFamily="34" charset="0"/>
              </a:rPr>
            </a:br>
            <a:r>
              <a:rPr lang="en-US" b="1" dirty="0">
                <a:solidFill>
                  <a:srgbClr val="000000"/>
                </a:solidFill>
                <a:effectLst/>
                <a:latin typeface="Calibri" panose="020F0502020204030204" pitchFamily="34" charset="0"/>
                <a:ea typeface="Calibri" panose="020F0502020204030204" pitchFamily="34" charset="0"/>
              </a:rPr>
              <a:t>• Data preparation services,</a:t>
            </a:r>
            <a:r>
              <a:rPr lang="en-US" dirty="0">
                <a:solidFill>
                  <a:srgbClr val="000000"/>
                </a:solidFill>
                <a:effectLst/>
                <a:latin typeface="Calibri" panose="020F0502020204030204" pitchFamily="34" charset="0"/>
                <a:ea typeface="Calibri" panose="020F0502020204030204" pitchFamily="34" charset="0"/>
              </a:rPr>
              <a:t> such as </a:t>
            </a:r>
            <a:r>
              <a:rPr lang="en-US" b="1" u="sng" dirty="0">
                <a:solidFill>
                  <a:srgbClr val="000000"/>
                </a:solidFill>
                <a:effectLst/>
                <a:latin typeface="Calibri" panose="020F0502020204030204" pitchFamily="34" charset="0"/>
                <a:ea typeface="Calibri" panose="020F0502020204030204" pitchFamily="34" charset="0"/>
              </a:rPr>
              <a:t>Amazon SageMaker</a:t>
            </a:r>
            <a:r>
              <a:rPr lang="en-US" dirty="0">
                <a:solidFill>
                  <a:srgbClr val="000000"/>
                </a:solidFill>
                <a:effectLst/>
                <a:latin typeface="Calibri" panose="020F0502020204030204" pitchFamily="34" charset="0"/>
                <a:ea typeface="Calibri" panose="020F0502020204030204" pitchFamily="34" charset="0"/>
              </a:rPr>
              <a:t> </a:t>
            </a:r>
            <a:r>
              <a:rPr lang="en-US" b="1" u="sng" dirty="0">
                <a:solidFill>
                  <a:srgbClr val="000000"/>
                </a:solidFill>
                <a:effectLst/>
                <a:latin typeface="Calibri" panose="020F0502020204030204" pitchFamily="34" charset="0"/>
                <a:ea typeface="Calibri" panose="020F0502020204030204" pitchFamily="34" charset="0"/>
              </a:rPr>
              <a:t>Data Wrangler, SageMaker Ground Truth, and SageMaker Ground Truth Plus</a:t>
            </a:r>
            <a:r>
              <a:rPr lang="en-US" dirty="0">
                <a:solidFill>
                  <a:srgbClr val="000000"/>
                </a:solidFill>
                <a:effectLst/>
                <a:latin typeface="Calibri" panose="020F0502020204030204" pitchFamily="34" charset="0"/>
                <a:ea typeface="Calibri" panose="020F0502020204030204" pitchFamily="34" charset="0"/>
              </a:rPr>
              <a:t>, play a key role in Responsible AI by verifying and labeling data accurately with human review, right from the start. </a:t>
            </a:r>
            <a:br>
              <a:rPr lang="en-US" dirty="0">
                <a:solidFill>
                  <a:srgbClr val="000000"/>
                </a:solidFill>
                <a:effectLst/>
                <a:latin typeface="Calibri" panose="020F0502020204030204" pitchFamily="34" charset="0"/>
                <a:ea typeface="Calibri" panose="020F0502020204030204" pitchFamily="34" charset="0"/>
              </a:rPr>
            </a:br>
            <a:br>
              <a:rPr lang="en-US" dirty="0">
                <a:solidFill>
                  <a:srgbClr val="000000"/>
                </a:solidFill>
                <a:effectLst/>
                <a:latin typeface="Calibri" panose="020F0502020204030204" pitchFamily="34" charset="0"/>
                <a:ea typeface="Calibri" panose="020F0502020204030204" pitchFamily="34" charset="0"/>
              </a:rPr>
            </a:br>
            <a:r>
              <a:rPr lang="en-US" b="1" dirty="0"/>
              <a:t>• Amazon SageMaker Clarify </a:t>
            </a:r>
            <a:r>
              <a:rPr lang="en-US" b="0" i="0" dirty="0">
                <a:solidFill>
                  <a:srgbClr val="333333"/>
                </a:solidFill>
                <a:effectLst/>
              </a:rPr>
              <a:t>helps mitigate bias by detecting potential bias during data preparation, after model training, and in a deployed model by examining specific attributes.</a:t>
            </a:r>
            <a:endParaRPr lang="en-US" dirty="0"/>
          </a:p>
          <a:p>
            <a:br>
              <a:rPr lang="en-US" dirty="0"/>
            </a:br>
            <a:r>
              <a:rPr lang="en-US" dirty="0"/>
              <a:t>• </a:t>
            </a:r>
            <a:r>
              <a:rPr lang="en-US" b="1" dirty="0"/>
              <a:t>Amazon Model Monitor </a:t>
            </a:r>
            <a:r>
              <a:rPr lang="en-US" b="0" i="0" dirty="0">
                <a:solidFill>
                  <a:srgbClr val="333333"/>
                </a:solidFill>
                <a:effectLst/>
              </a:rPr>
              <a:t>automatically detects and alerts users to inaccurate predictions from models deployed in production. </a:t>
            </a:r>
          </a:p>
          <a:p>
            <a:endParaRPr lang="en-US" dirty="0"/>
          </a:p>
          <a:p>
            <a:r>
              <a:rPr lang="en-US" dirty="0"/>
              <a:t>We continue to expand our portfolio of services and tools to meet the needs of our customers.</a:t>
            </a:r>
          </a:p>
          <a:p>
            <a:endParaRPr lang="en-US" dirty="0"/>
          </a:p>
          <a:p>
            <a:r>
              <a:rPr lang="en-US" b="1" i="0" dirty="0">
                <a:solidFill>
                  <a:srgbClr val="333333"/>
                </a:solidFill>
                <a:effectLst/>
              </a:rPr>
              <a:t>Amazon expert teams</a:t>
            </a:r>
          </a:p>
          <a:p>
            <a:r>
              <a:rPr lang="en-US" b="0" i="0" dirty="0">
                <a:solidFill>
                  <a:srgbClr val="333333"/>
                </a:solidFill>
                <a:effectLst/>
              </a:rPr>
              <a:t>AWS has hundreds of experts committed to Responsible AI, including teams within our AWS Professional Services organization and beyond—all providing guidance and expertise throughout the AI/ML lifecycle</a:t>
            </a:r>
          </a:p>
          <a:p>
            <a:endParaRPr lang="en-US" b="0" i="0" dirty="0">
              <a:solidFill>
                <a:srgbClr val="333333"/>
              </a:solidFill>
              <a:effectLst/>
            </a:endParaRPr>
          </a:p>
          <a:p>
            <a:r>
              <a:rPr lang="en-US" sz="1200" dirty="0"/>
              <a:t>• </a:t>
            </a:r>
            <a:r>
              <a:rPr lang="en-US" sz="1200" b="1" dirty="0"/>
              <a:t>Our experts </a:t>
            </a:r>
            <a:r>
              <a:rPr lang="en-US" sz="1200" dirty="0">
                <a:solidFill>
                  <a:srgbClr val="000000"/>
                </a:solidFill>
                <a:effectLst/>
                <a:latin typeface="Calibri" panose="020F0502020204030204" pitchFamily="34" charset="0"/>
                <a:ea typeface="Calibri" panose="020F0502020204030204" pitchFamily="34" charset="0"/>
              </a:rPr>
              <a:t>include dedicated, diverse, industry-leading experts from academia, public, and private sectors.</a:t>
            </a:r>
            <a:br>
              <a:rPr lang="en-US" sz="1200" dirty="0">
                <a:solidFill>
                  <a:srgbClr val="000000"/>
                </a:solidFill>
                <a:effectLst/>
                <a:latin typeface="Calibri" panose="020F0502020204030204" pitchFamily="34" charset="0"/>
                <a:ea typeface="Calibri" panose="020F0502020204030204" pitchFamily="34" charset="0"/>
              </a:rPr>
            </a:br>
            <a:endParaRPr lang="en-US" sz="1200" dirty="0"/>
          </a:p>
          <a:p>
            <a:r>
              <a:rPr lang="en-US" sz="1200" dirty="0"/>
              <a:t>• </a:t>
            </a:r>
            <a:r>
              <a:rPr lang="en-US" sz="1200" b="1" dirty="0"/>
              <a:t>Machine Learning Solutions Lab </a:t>
            </a:r>
            <a:r>
              <a:rPr lang="en-US" sz="1200" dirty="0">
                <a:solidFill>
                  <a:srgbClr val="000000"/>
                </a:solidFill>
                <a:effectLst/>
                <a:latin typeface="Calibri" panose="020F0502020204030204" pitchFamily="34" charset="0"/>
                <a:ea typeface="Calibri" panose="020F0502020204030204" pitchFamily="34" charset="0"/>
              </a:rPr>
              <a:t>provides assistance, helping our customers achieve their specific goals with AI, responsibly</a:t>
            </a:r>
            <a:r>
              <a:rPr lang="en-US" sz="1200" dirty="0">
                <a:solidFill>
                  <a:srgbClr val="000000"/>
                </a:solidFill>
                <a:latin typeface="Calibri" panose="020F0502020204030204" pitchFamily="34" charset="0"/>
                <a:ea typeface="Calibri" panose="020F0502020204030204" pitchFamily="34" charset="0"/>
              </a:rPr>
              <a:t>.</a:t>
            </a:r>
            <a:br>
              <a:rPr lang="en-US" sz="1200" dirty="0">
                <a:solidFill>
                  <a:srgbClr val="000000"/>
                </a:solidFill>
                <a:latin typeface="Calibri" panose="020F0502020204030204" pitchFamily="34" charset="0"/>
                <a:ea typeface="Calibri" panose="020F0502020204030204" pitchFamily="34" charset="0"/>
              </a:rPr>
            </a:br>
            <a:endParaRPr lang="en-US" sz="1200" dirty="0"/>
          </a:p>
          <a:p>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We partner with leading thinkers, researchers, and academics, who serve as </a:t>
            </a:r>
            <a:r>
              <a:rPr lang="en-US" sz="1200" b="1"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AWS Fellows</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bringing outside perspectives, expertise, and experience to the challenges of AI.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0" i="0" dirty="0">
              <a:solidFill>
                <a:srgbClr val="333333"/>
              </a:solidFill>
              <a:effectLst/>
            </a:endParaRPr>
          </a:p>
          <a:p>
            <a:endParaRPr lang="en-US" b="0" i="0" dirty="0">
              <a:solidFill>
                <a:srgbClr val="333333"/>
              </a:solidFill>
              <a:effectLst/>
            </a:endParaRPr>
          </a:p>
          <a:p>
            <a:endParaRPr lang="en-US" b="0" i="0" dirty="0">
              <a:solidFill>
                <a:srgbClr val="333333"/>
              </a:solidFill>
              <a:effectLst/>
            </a:endParaRPr>
          </a:p>
          <a:p>
            <a:r>
              <a:rPr lang="en-US" b="0" i="0" dirty="0">
                <a:solidFill>
                  <a:srgbClr val="333333"/>
                </a:solidFill>
                <a:effectLst/>
              </a:rPr>
              <a:t>For example, </a:t>
            </a:r>
            <a:r>
              <a:rPr lang="en-US" b="1" i="0" dirty="0">
                <a:solidFill>
                  <a:srgbClr val="333333"/>
                </a:solidFill>
                <a:effectLst/>
              </a:rPr>
              <a:t>a </a:t>
            </a:r>
            <a:r>
              <a:rPr lang="en-US" b="0" i="0" dirty="0">
                <a:solidFill>
                  <a:srgbClr val="333333"/>
                </a:solidFill>
                <a:effectLst/>
              </a:rPr>
              <a:t>team of AWS experts wholly committed to providing best practices and developing a rigorous methodology to build AWS AI and ML services in a responsible way. </a:t>
            </a:r>
            <a:r>
              <a:rPr lang="en-US" sz="1200" dirty="0">
                <a:solidFill>
                  <a:srgbClr val="000000"/>
                </a:solidFill>
                <a:effectLst/>
                <a:latin typeface="Calibri" panose="020F0502020204030204" pitchFamily="34" charset="0"/>
                <a:ea typeface="Calibri" panose="020F0502020204030204" pitchFamily="34" charset="0"/>
              </a:rPr>
              <a:t>This team also evaluates specific customer use-cases to ensure responsible use of AI</a:t>
            </a:r>
            <a:r>
              <a:rPr lang="en-US" sz="1200" dirty="0">
                <a:effectLst/>
              </a:rPr>
              <a:t> </a:t>
            </a:r>
            <a:r>
              <a:rPr lang="en-US" sz="1200" dirty="0"/>
              <a:t>delivers deep expertise via direct collaboration with our customers.</a:t>
            </a:r>
            <a:endParaRPr lang="en-US" b="0" i="0" dirty="0">
              <a:solidFill>
                <a:srgbClr val="333333"/>
              </a:solidFill>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E0A9E3-94AA-B646-95BE-86BE4D3329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75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AI is tackling some of humanity’s most challenging problems, improving customer experiences, and spurring new innovations. According to IDC, global spending on AI-based technologies will reach $204 billion by 2025. Machine learning is increasingly playing a role in every part of an organization from powering chatbots to delivering personalized recommendations. </a:t>
            </a:r>
          </a:p>
          <a:p>
            <a:endParaRPr lang="en-US" dirty="0"/>
          </a:p>
          <a:p>
            <a:r>
              <a:rPr lang="en-US" dirty="0"/>
              <a:t>With that growth of AI comes the recognition that we must all use it responsibly.</a:t>
            </a: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678828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rPr>
              <a:t>Continuous education on the latest developments in ML is an important part of responsible use. AWS offers the latest in ML education through programs like the AWS Machine Learning University (offered free to all), our Training and Certification program, and AWS ML Embark.</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E0A9E3-94AA-B646-95BE-86BE4D3329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946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800" b="0" i="0" dirty="0">
                <a:solidFill>
                  <a:srgbClr val="D1D5DB"/>
                </a:solidFill>
                <a:effectLst/>
                <a:latin typeface="Söhne"/>
              </a:rPr>
              <a:t>BLEU, ROUGE, METEOR, and other reference-based metrics compare generated text to a reference text. While they don't directly measure hallucinations, significant deviations from reference texts can be indicative of potential hallucinations.</a:t>
            </a:r>
          </a:p>
          <a:p>
            <a:endParaRPr lang="en-US" sz="2800" b="0" i="0" dirty="0">
              <a:solidFill>
                <a:srgbClr val="D1D5DB"/>
              </a:solidFill>
              <a:effectLst/>
              <a:latin typeface="Söhne"/>
            </a:endParaRPr>
          </a:p>
          <a:p>
            <a:r>
              <a:rPr lang="en-US" sz="4000" b="0" i="0" dirty="0">
                <a:solidFill>
                  <a:srgbClr val="D1D5DB"/>
                </a:solidFill>
                <a:effectLst/>
                <a:latin typeface="Söhne"/>
              </a:rPr>
              <a:t>Evaluating hallucinations is challenging because it's not just about factual accuracy but also about ensuring the generated content aligns with the input's intent and context. So, custom dataset preparation might be helpful based on the domain and you can combine with the traditional </a:t>
            </a:r>
            <a:r>
              <a:rPr lang="en-US" sz="4000" b="0" i="0" dirty="0" err="1">
                <a:solidFill>
                  <a:srgbClr val="D1D5DB"/>
                </a:solidFill>
                <a:effectLst/>
                <a:latin typeface="Söhne"/>
              </a:rPr>
              <a:t>comparision</a:t>
            </a:r>
            <a:r>
              <a:rPr lang="en-US" sz="4000" b="0" i="0" dirty="0">
                <a:solidFill>
                  <a:srgbClr val="D1D5DB"/>
                </a:solidFill>
                <a:effectLst/>
                <a:latin typeface="Söhne"/>
              </a:rPr>
              <a:t> of the generated text to a reference text using those metrics</a:t>
            </a:r>
          </a:p>
          <a:p>
            <a:endParaRPr lang="en-US" sz="4000" b="0" i="0" dirty="0">
              <a:solidFill>
                <a:srgbClr val="D1D5DB"/>
              </a:solidFill>
              <a:effectLst/>
              <a:latin typeface="Söhne"/>
            </a:endParaRPr>
          </a:p>
          <a:p>
            <a:r>
              <a:rPr lang="en-US" sz="4000" b="0" i="0" dirty="0">
                <a:solidFill>
                  <a:srgbClr val="D1D5DB"/>
                </a:solidFill>
                <a:effectLst/>
                <a:latin typeface="Söhne"/>
              </a:rPr>
              <a:t>Introduce these </a:t>
            </a:r>
            <a:r>
              <a:rPr lang="en-US" sz="4000" b="0" i="0">
                <a:solidFill>
                  <a:srgbClr val="D1D5DB"/>
                </a:solidFill>
                <a:effectLst/>
                <a:latin typeface="Söhne"/>
              </a:rPr>
              <a:t>metrics - common </a:t>
            </a:r>
            <a:endParaRPr lang="en-US" sz="4000" b="0" i="0" dirty="0">
              <a:solidFill>
                <a:srgbClr val="D1D5DB"/>
              </a:solidFill>
              <a:effectLst/>
              <a:latin typeface="Söhne"/>
            </a:endParaRPr>
          </a:p>
          <a:p>
            <a:endParaRPr lang="en-US" sz="4000" b="0" i="0" dirty="0">
              <a:solidFill>
                <a:srgbClr val="D1D5DB"/>
              </a:solidFill>
              <a:effectLst/>
              <a:latin typeface="Söhne"/>
            </a:endParaRPr>
          </a:p>
          <a:p>
            <a:endParaRPr lang="en-US" sz="2800" b="0" i="0" dirty="0">
              <a:solidFill>
                <a:srgbClr val="D1D5DB"/>
              </a:solidFill>
              <a:effectLst/>
              <a:latin typeface="Söhne"/>
            </a:endParaRPr>
          </a:p>
          <a:p>
            <a:endParaRPr lang="en-US" sz="1800"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82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algn="just">
              <a:spcBef>
                <a:spcPts val="0"/>
              </a:spcBef>
              <a:spcAft>
                <a:spcPts val="0"/>
              </a:spcAft>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223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algn="just">
              <a:spcBef>
                <a:spcPts val="0"/>
              </a:spcBef>
              <a:spcAft>
                <a:spcPts val="0"/>
              </a:spcAft>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963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algn="just">
              <a:spcBef>
                <a:spcPts val="0"/>
              </a:spcBef>
              <a:spcAft>
                <a:spcPts val="0"/>
              </a:spcAft>
            </a:pP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198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sz="1200" b="0" i="0" kern="1200" dirty="0">
                <a:solidFill>
                  <a:schemeClr val="tx1"/>
                </a:solidFill>
                <a:effectLst/>
                <a:ea typeface="+mn-ea"/>
                <a:cs typeface="+mn-cs"/>
              </a:rPr>
              <a:t>The application of artificial intelligence (AI) and machine learning (ML) to contact centers improves efficiency and effectiveness resulting in better customer experience and reduce cost. These technologies are helping to transform the modern contact center from a cost center into a profit center. </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To add AI into your contact center, AWS offers you flexible options. </a:t>
            </a:r>
          </a:p>
          <a:p>
            <a:pPr marL="228600" indent="-228600">
              <a:buAutoNum type="arabicPeriod"/>
            </a:pPr>
            <a:r>
              <a:rPr lang="en-US" sz="1200" b="1" i="0" kern="1200" dirty="0">
                <a:solidFill>
                  <a:schemeClr val="tx1"/>
                </a:solidFill>
                <a:effectLst/>
                <a:ea typeface="+mn-ea"/>
                <a:cs typeface="+mn-cs"/>
              </a:rPr>
              <a:t>Amazon Connect </a:t>
            </a:r>
            <a:r>
              <a:rPr lang="en-US" sz="1200" b="0" i="0" kern="1200" dirty="0">
                <a:solidFill>
                  <a:schemeClr val="tx1"/>
                </a:solidFill>
                <a:effectLst/>
                <a:ea typeface="+mn-ea"/>
                <a:cs typeface="+mn-cs"/>
              </a:rPr>
              <a:t>is our single, unified omnichannel cloud contact center. It natively offers solutions such as self-service Conversational IVRs and Chatbots. There’s also Contact Lens for Amazon Connect which includes real-time and post-call analytics powered by machine learning. </a:t>
            </a:r>
          </a:p>
          <a:p>
            <a:pPr marL="228600" indent="-228600">
              <a:buAutoNum type="arabicPeriod"/>
            </a:pPr>
            <a:r>
              <a:rPr lang="en-US" sz="1200" b="0" i="0" kern="1200" dirty="0">
                <a:solidFill>
                  <a:schemeClr val="tx1"/>
                </a:solidFill>
                <a:effectLst/>
                <a:ea typeface="+mn-ea"/>
                <a:cs typeface="+mn-cs"/>
              </a:rPr>
              <a:t>Then, there are </a:t>
            </a:r>
            <a:r>
              <a:rPr lang="en-US" sz="1200" b="1" i="0" kern="1200" dirty="0">
                <a:solidFill>
                  <a:schemeClr val="tx1"/>
                </a:solidFill>
                <a:effectLst/>
                <a:ea typeface="+mn-ea"/>
                <a:cs typeface="+mn-cs"/>
              </a:rPr>
              <a:t>Contact Center Intelligence (CCI) solutions </a:t>
            </a:r>
            <a:r>
              <a:rPr lang="en-US" sz="1200" b="0" i="0" kern="1200" dirty="0">
                <a:solidFill>
                  <a:schemeClr val="tx1"/>
                </a:solidFill>
                <a:effectLst/>
                <a:ea typeface="+mn-ea"/>
                <a:cs typeface="+mn-cs"/>
              </a:rPr>
              <a:t>that enable you to augment your existing contact center investments with AWS machine learning (ML) capabilities to gain greater efficiencies and deliver increasingly tailored customer experiences —with no ML expertise required. You can engage an AWS CCI Partner and accelerate deployment with a turnkey solutions or if you need a custom solution, we have a set of consulting partners to help build what you need. </a:t>
            </a:r>
          </a:p>
          <a:p>
            <a:endParaRPr lang="en-US" sz="1200" b="0" i="0" kern="1200" dirty="0">
              <a:solidFill>
                <a:schemeClr val="tx1"/>
              </a:solidFill>
              <a:effectLst/>
              <a:ea typeface="+mn-ea"/>
              <a:cs typeface="+mn-cs"/>
            </a:endParaRPr>
          </a:p>
          <a:p>
            <a:r>
              <a:rPr lang="en-US" sz="1200" b="1" i="0" kern="1200" dirty="0">
                <a:solidFill>
                  <a:schemeClr val="tx1"/>
                </a:solidFill>
                <a:effectLst/>
                <a:ea typeface="+mn-ea"/>
                <a:cs typeface="+mn-cs"/>
              </a:rPr>
              <a:t>AWS CCI solutions can be applied to these 3 main use cases: </a:t>
            </a:r>
          </a:p>
          <a:p>
            <a:r>
              <a:rPr lang="en-US" sz="1200" b="0" i="0" kern="1200" dirty="0">
                <a:solidFill>
                  <a:schemeClr val="tx1"/>
                </a:solidFill>
                <a:effectLst/>
                <a:ea typeface="+mn-ea"/>
                <a:cs typeface="+mn-cs"/>
              </a:rPr>
              <a:t>1. </a:t>
            </a:r>
            <a:r>
              <a:rPr lang="en-US" sz="1200" b="1" i="0" kern="1200" dirty="0">
                <a:solidFill>
                  <a:schemeClr val="tx1"/>
                </a:solidFill>
                <a:effectLst/>
                <a:ea typeface="+mn-ea"/>
                <a:cs typeface="+mn-cs"/>
              </a:rPr>
              <a:t>Self-service virtual agents</a:t>
            </a:r>
            <a:r>
              <a:rPr lang="en-US" sz="1200" b="0" i="0" kern="1200" dirty="0">
                <a:solidFill>
                  <a:schemeClr val="tx1"/>
                </a:solidFill>
                <a:effectLst/>
                <a:ea typeface="+mn-ea"/>
                <a:cs typeface="+mn-cs"/>
              </a:rPr>
              <a:t> includes conversational IVRs and chatbots deflect calls by enable users to quickly find answers and complete transactions on their own, without the assistance of a live agent. These solutions can also identify the intent of a caller and direct them to the proper agent and reduce the number of call transfers. </a:t>
            </a:r>
            <a:br>
              <a:rPr lang="en-US" sz="1200" b="0" i="0" kern="1200" dirty="0">
                <a:solidFill>
                  <a:schemeClr val="tx1"/>
                </a:solidFill>
                <a:effectLst/>
                <a:ea typeface="+mn-ea"/>
                <a:cs typeface="+mn-cs"/>
              </a:rPr>
            </a:br>
            <a:r>
              <a:rPr lang="en-US" sz="1200" b="0" i="0" kern="1200" dirty="0">
                <a:solidFill>
                  <a:schemeClr val="tx1"/>
                </a:solidFill>
                <a:effectLst/>
                <a:ea typeface="+mn-ea"/>
                <a:cs typeface="+mn-cs"/>
              </a:rPr>
              <a:t>2. </a:t>
            </a:r>
            <a:r>
              <a:rPr lang="en-US" sz="1200" b="1" i="0" kern="1200" dirty="0">
                <a:solidFill>
                  <a:schemeClr val="tx1"/>
                </a:solidFill>
                <a:effectLst/>
                <a:ea typeface="+mn-ea"/>
                <a:cs typeface="+mn-cs"/>
              </a:rPr>
              <a:t>Real-time call analytics and Agent Assist</a:t>
            </a:r>
            <a:r>
              <a:rPr lang="en-US" sz="1200" b="0" i="0" kern="1200" dirty="0">
                <a:solidFill>
                  <a:schemeClr val="tx1"/>
                </a:solidFill>
                <a:effectLst/>
                <a:ea typeface="+mn-ea"/>
                <a:cs typeface="+mn-cs"/>
              </a:rPr>
              <a:t> - With CCI, we’re focused on relieving the burden on the agent who’s on the front line communicating with the customer. With real-time call analytics, CCI solutions can process these live conversation and understand the context of the call and with Agent-Assist, reduce agent fatigue from information overload and provide them with real time suggestions for answers pulled from a knowledge base or other data sources. With real-time analytics, customer sentiment can be monitored and supervisors can be alerted to jump in and help their agents with calls that may not be going well. This solution can help to reduce agent call-handling time and reduce agent churn with effective real-time information. </a:t>
            </a:r>
          </a:p>
          <a:p>
            <a:r>
              <a:rPr lang="en-US" sz="1200" b="0" i="0" kern="1200" dirty="0">
                <a:solidFill>
                  <a:schemeClr val="tx1"/>
                </a:solidFill>
                <a:effectLst/>
                <a:ea typeface="+mn-ea"/>
                <a:cs typeface="+mn-cs"/>
              </a:rPr>
              <a:t>3. </a:t>
            </a:r>
            <a:r>
              <a:rPr lang="en-US" sz="1200" b="1" i="0" kern="1200" dirty="0">
                <a:solidFill>
                  <a:schemeClr val="tx1"/>
                </a:solidFill>
                <a:effectLst/>
                <a:ea typeface="+mn-ea"/>
                <a:cs typeface="+mn-cs"/>
              </a:rPr>
              <a:t>Post Call analytics </a:t>
            </a:r>
            <a:r>
              <a:rPr lang="en-US" sz="1200" b="0" i="0" kern="1200" dirty="0">
                <a:solidFill>
                  <a:schemeClr val="tx1"/>
                </a:solidFill>
                <a:effectLst/>
                <a:ea typeface="+mn-ea"/>
                <a:cs typeface="+mn-cs"/>
              </a:rPr>
              <a:t>solutions enables you to process 100% of your historic customer interactions which gives you comprehensive coverage of all of your customer conversations. Post-call analytics enables you to gain insights such as emerging trends, customer sentiment, and call drivers, plus it can help to identify customer service and business improvement opportunities. With those insights, you can better understand your customers and derive solutions to help solve their problems faster. You can also setup analytics to assess agent performance and monitor script compliance. </a:t>
            </a:r>
            <a:br>
              <a:rPr lang="en-US" sz="1200" b="0" i="0" kern="1200" dirty="0">
                <a:solidFill>
                  <a:schemeClr val="tx1"/>
                </a:solidFill>
                <a:effectLst/>
                <a:ea typeface="+mn-ea"/>
                <a:cs typeface="+mn-cs"/>
              </a:rPr>
            </a:br>
            <a:endParaRPr lang="en-US" sz="1200" b="0" i="0" kern="1200" dirty="0">
              <a:solidFill>
                <a:schemeClr val="tx1"/>
              </a:solidFill>
              <a:effectLst/>
              <a:ea typeface="+mn-ea"/>
              <a:cs typeface="+mn-cs"/>
            </a:endParaRPr>
          </a:p>
          <a:p>
            <a:r>
              <a:rPr lang="en-US" b="1" dirty="0"/>
              <a:t>Benefits:</a:t>
            </a:r>
            <a:endParaRPr lang="en-US" sz="1200" b="1" i="0" u="none" strike="noStrike" kern="1200" dirty="0">
              <a:solidFill>
                <a:schemeClr val="tx1"/>
              </a:solidFill>
              <a:effectLst/>
              <a:ea typeface="+mn-ea"/>
              <a:cs typeface="+mn-cs"/>
            </a:endParaRPr>
          </a:p>
          <a:p>
            <a:pPr marL="0" indent="0">
              <a:buFont typeface="Arial" panose="020B0604020202020204" pitchFamily="34" charset="0"/>
              <a:buNone/>
            </a:pPr>
            <a:r>
              <a:rPr lang="en-US" dirty="0">
                <a:hlinkClick r:id="rId3"/>
              </a:rPr>
              <a:t>AWS Contact Center Intelligence</a:t>
            </a:r>
            <a:r>
              <a:rPr lang="en-US" dirty="0"/>
              <a:t> (CCI) solutions empower you to improve customer experience, boost agent productivity, reduce operational costs and gain conversation insights by adding AI capabilities to the contact center of your choice —without any ML expertise.</a:t>
            </a:r>
            <a:endParaRPr lang="en-US" sz="1200" b="0" i="0" u="none" strike="noStrike" kern="1200" dirty="0">
              <a:solidFill>
                <a:schemeClr val="tx1"/>
              </a:solidFill>
              <a:effectLst/>
              <a:ea typeface="+mn-ea"/>
              <a:cs typeface="+mn-cs"/>
            </a:endParaRPr>
          </a:p>
          <a:p>
            <a:pPr marL="228600" indent="-228600">
              <a:buAutoNum type="arabicPeriod"/>
            </a:pPr>
            <a:r>
              <a:rPr lang="en-US" b="1" dirty="0"/>
              <a:t>Increase customer satisfaction : </a:t>
            </a:r>
            <a:r>
              <a:rPr lang="en-US" dirty="0"/>
              <a:t>Reduce call wait times; Quickly route questions to the right agent; Decrease time to resolution; Improve NPS/CSAT scores with faster, more effective customer service.</a:t>
            </a:r>
          </a:p>
          <a:p>
            <a:pPr marL="228600" indent="-228600">
              <a:buAutoNum type="arabicPeriod"/>
            </a:pPr>
            <a:r>
              <a:rPr lang="en-US" b="1" dirty="0"/>
              <a:t>Boost agent productivity: </a:t>
            </a:r>
            <a:r>
              <a:rPr lang="en-US" dirty="0"/>
              <a:t>Reduce call volume; Offload repetitive queries to virtual agents; Enable real-time assistance round the clock; Promote high performing agents &amp; train slow learners; Improve employee retention thus reducing operational costs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1" dirty="0"/>
              <a:t>Uncover business opportunities: </a:t>
            </a:r>
            <a:r>
              <a:rPr lang="en-US" dirty="0"/>
              <a:t>Reduce costs via self-service technologies; High-quality insights on customer satisfaction, emerging trends, and product performance; Monitor call script compliance.</a:t>
            </a:r>
            <a:endParaRPr lang="en-US" sz="1200" b="0" i="0" u="none" strike="noStrike" kern="1200" dirty="0">
              <a:solidFill>
                <a:schemeClr val="tx1"/>
              </a:solidFill>
              <a:effectLst/>
              <a:ea typeface="+mn-ea"/>
              <a:cs typeface="+mn-cs"/>
            </a:endParaRPr>
          </a:p>
          <a:p>
            <a:endParaRPr lang="en-US" dirty="0"/>
          </a:p>
          <a:p>
            <a:pPr marL="171450" indent="-171450">
              <a:buFont typeface="Arial" panose="020B0604020202020204" pitchFamily="34" charset="0"/>
              <a:buChar char="•"/>
            </a:pPr>
            <a:r>
              <a:rPr lang="en-US" sz="1200" b="0" i="0" u="none" strike="noStrike" kern="1200" dirty="0">
                <a:solidFill>
                  <a:schemeClr val="tx1"/>
                </a:solidFill>
                <a:effectLst/>
                <a:ea typeface="+mn-ea"/>
                <a:cs typeface="+mn-cs"/>
              </a:rPr>
              <a:t>CCI is a horizontal solution that can be applied to all industries. Some of the key industries where we have seen success include: Financial services &amp; Insurance, Retail and eCommerce, Public sector, Healthcare, and Travel &amp; Hospitality.</a:t>
            </a:r>
          </a:p>
          <a:p>
            <a:r>
              <a:rPr lang="en-US" sz="1200" b="0" i="0" u="none" strike="noStrike" kern="1200" dirty="0">
                <a:solidFill>
                  <a:schemeClr val="tx1"/>
                </a:solidFill>
                <a:effectLst/>
                <a:ea typeface="+mn-ea"/>
                <a:cs typeface="+mn-cs"/>
              </a:rPr>
              <a:t> </a:t>
            </a:r>
          </a:p>
          <a:p>
            <a:r>
              <a:rPr lang="en-US" sz="1200" b="0" i="0" u="none" strike="noStrike" kern="1200" dirty="0">
                <a:solidFill>
                  <a:schemeClr val="tx1"/>
                </a:solidFill>
                <a:effectLst/>
                <a:latin typeface="Amazon Ember Regular"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59140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jp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31.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4" name="TextBox 13">
            <a:extLst>
              <a:ext uri="{FF2B5EF4-FFF2-40B4-BE49-F238E27FC236}">
                <a16:creationId xmlns:a16="http://schemas.microsoft.com/office/drawing/2014/main" id="{FA03C140-2983-1E4A-8DD7-2A3CD52E6795}"/>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D8CD9633-4542-C245-8371-65E493A22BA9}" type="datetime1">
              <a:rPr lang="en-US" smtClean="0"/>
              <a:t>9/7/23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82956677-FDBF-E847-99E6-5C19CF2B9FC7}" type="datetime1">
              <a:rPr lang="en-US" smtClean="0"/>
              <a:t>9/7/23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84C10CAA-001C-4D0F-BB74-F1ACD384CD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428060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bg1"/>
                </a:solidFill>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22C91884-8A3A-414E-814D-7C63E1F458BC}" type="datetime1">
              <a:rPr lang="en-US" smtClean="0"/>
              <a:t>9/7/23</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D8189890-475A-6642-ACD4-9C0B01A5A903}"/>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DA601E61-1CBD-E94A-9D90-79DA6F5C9A1A}" type="datetime1">
              <a:rPr lang="en-US" smtClean="0"/>
              <a:t>9/7/23</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4C88AD50-9C2A-4348-80A4-2855B184DF49}" type="datetime1">
              <a:rPr lang="en-US" smtClean="0"/>
              <a:t>9/7/23</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668FA32C-570C-F64B-925E-20F8A4E3922E}" type="datetime1">
              <a:rPr lang="en-US" smtClean="0"/>
              <a:t>9/7/23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AA3420FF-F6AA-9F41-9518-472EB426B570}" type="datetime1">
              <a:rPr lang="en-US" smtClean="0"/>
              <a:t>9/7/23</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876D2500-AAFD-4464-92DE-45442731C6FD}"/>
              </a:ext>
            </a:extLst>
          </p:cNvPr>
          <p:cNvSpPr>
            <a:spLocks noGrp="1"/>
          </p:cNvSpPr>
          <p:nvPr>
            <p:ph type="dt" sz="half" idx="11"/>
          </p:nvPr>
        </p:nvSpPr>
        <p:spPr/>
        <p:txBody>
          <a:bodyPr/>
          <a:lstStyle/>
          <a:p>
            <a:fld id="{1FDBC3FF-ECDC-8D40-B923-1A53EBB42F09}" type="datetime1">
              <a:rPr lang="en-US" smtClean="0"/>
              <a:t>9/7/23</a:t>
            </a:fld>
            <a:endParaRPr lang="en-US"/>
          </a:p>
        </p:txBody>
      </p:sp>
      <p:sp>
        <p:nvSpPr>
          <p:cNvPr id="6" name="Footer Placeholder 5">
            <a:extLst>
              <a:ext uri="{FF2B5EF4-FFF2-40B4-BE49-F238E27FC236}">
                <a16:creationId xmlns:a16="http://schemas.microsoft.com/office/drawing/2014/main" id="{77A7C935-E20D-482F-89A5-4255E88216F0}"/>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59361935-DCCF-A84F-9BA7-DB3DE328BED5}" type="datetime1">
              <a:rPr lang="en-US" smtClean="0"/>
              <a:t>9/7/23</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61B5F168-F398-C64D-B9E2-C3240A94451A}" type="datetime1">
              <a:rPr lang="en-US" smtClean="0"/>
              <a:t>9/7/23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26B102C2-77EF-46C1-AFC6-B431B92FCC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6" name="TextBox 15">
            <a:extLst>
              <a:ext uri="{FF2B5EF4-FFF2-40B4-BE49-F238E27FC236}">
                <a16:creationId xmlns:a16="http://schemas.microsoft.com/office/drawing/2014/main" id="{94C838F3-2F79-BF48-9577-D9A63D20A20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71268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A2D7BE2F-742F-2645-ADC4-CF148144A004}" type="datetime1">
              <a:rPr lang="en-US" smtClean="0"/>
              <a:t>9/7/23</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7D12CBC4-78B2-8940-BADA-0D2F1C791D46}" type="datetime1">
              <a:rPr lang="en-US" smtClean="0"/>
              <a:t>9/7/23</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5C989A2D-80C2-034B-8D9E-AA51A80319B6}" type="datetime1">
              <a:rPr lang="en-US" smtClean="0"/>
              <a:t>9/7/23</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8FBD489D-F1B0-CB40-9463-3FA3B2FD61C6}" type="datetime1">
              <a:rPr lang="en-US" smtClean="0"/>
              <a:t>9/7/23</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E83B53B4-39DB-4A4B-BB84-BB9B18FDF9E7}" type="datetime1">
              <a:rPr lang="en-US" smtClean="0"/>
              <a:t>9/7/23</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D249BAA1-776C-2044-ACFE-7C3B0CBBDCB4}" type="datetime1">
              <a:rPr lang="en-US" smtClean="0"/>
              <a:t>9/7/23</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9E748AFF-3166-094E-AEF6-DB3839933393}" type="datetime1">
              <a:rPr lang="en-US" smtClean="0"/>
              <a:t>9/7/23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53E92BF-DB2D-3347-B1C4-3ABDE634C031}" type="datetime1">
              <a:rPr lang="en-US" smtClean="0"/>
              <a:t>9/7/23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pic>
        <p:nvPicPr>
          <p:cNvPr id="19" name="Picture 18">
            <a:extLst>
              <a:ext uri="{FF2B5EF4-FFF2-40B4-BE49-F238E27FC236}">
                <a16:creationId xmlns:a16="http://schemas.microsoft.com/office/drawing/2014/main" id="{E24A219A-BE84-4EDF-84E9-7B8C5EE9E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95830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AAE926CB-9B0F-2A4C-A80E-E776D7DE5509}" type="datetime1">
              <a:rPr lang="en-US" smtClean="0"/>
              <a:t>9/7/23</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EC3C1148-056A-4D2E-8A56-17FEC3315C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71404AB2-CD1E-E043-9113-76522CBAD81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41180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9A109C05-CA0F-E34C-952A-CB075A6616E6}" type="datetime1">
              <a:rPr lang="en-US" smtClean="0"/>
              <a:t>9/7/23</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9D26F4BB-042D-1846-B82D-51DA30BC67B4}" type="datetime1">
              <a:rPr lang="en-US" smtClean="0"/>
              <a:t>9/7/23</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duotone>
                <a:prstClr val="black"/>
                <a:srgbClr val="191919">
                  <a:tint val="45000"/>
                  <a:satMod val="400000"/>
                </a:srgbClr>
              </a:duotone>
              <a:extLst>
                <a:ext uri="{BEBA8EAE-BF5A-486C-A8C5-ECC9F3942E4B}">
                  <a14:imgProps xmlns:a14="http://schemas.microsoft.com/office/drawing/2010/main">
                    <a14:imgLayer r:embed="rId3">
                      <a14:imgEffect>
                        <a14:brightnessContrast bright="-80000" contrast="-4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4">
              <a:extLst>
                <a:ext uri="{BEBA8EAE-BF5A-486C-A8C5-ECC9F3942E4B}">
                  <a14:imgProps xmlns:a14="http://schemas.microsoft.com/office/drawing/2010/main">
                    <a14:imgLayer r:embed="rId5">
                      <a14:imgEffect>
                        <a14:brightnessContrast bright="-80000"/>
                      </a14:imgEffect>
                    </a14:imgLayer>
                  </a14:imgProps>
                </a:ext>
              </a:extLst>
            </a:blip>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09074AA5-C151-0A45-9F77-42A18481B716}" type="datetime1">
              <a:rPr lang="en-US" smtClean="0"/>
              <a:t>9/7/23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BCA4EF0-1C08-984D-AE30-485386C628DD}"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27B5462C-ED70-BD43-851A-A77B2A3C7D69}"/>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88878D73-E55C-924B-83AA-A88F60D2E450}"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6EBB277A-E73E-44FD-8B68-712635016B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3F55441-43FF-7C49-8C05-26D176913114}"/>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54313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CE0A3C87-BAE1-D54A-BE14-A6BCFE00035F}"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7CC9D5AE-F78A-447A-B97A-B17D1F140DD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225CA56A-6FC7-4D4A-BECF-DBA8E49F114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83810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8DC681A-4CAC-414A-BE68-FA43BF7A2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22" t="622"/>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bg1"/>
                </a:solidFill>
              </a:defRPr>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17DF0B7E-ED54-C549-90DC-735B5ECBD42D}"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bg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B747B2CE-FC92-4FCD-A01E-FCAD64CBFC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
        <p:nvSpPr>
          <p:cNvPr id="11" name="TextBox 10">
            <a:extLst>
              <a:ext uri="{FF2B5EF4-FFF2-40B4-BE49-F238E27FC236}">
                <a16:creationId xmlns:a16="http://schemas.microsoft.com/office/drawing/2014/main" id="{E15BBED4-42D6-3C44-9D08-4EC777D6404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solidFill>
                  <a:schemeClr val="bg2"/>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29398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AFCEF566-6388-0347-9221-50EF0BCFE9D6}" type="datetime1">
              <a:rPr lang="en-US" smtClean="0"/>
              <a:t>9/7/23</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AC620E75-86A2-5048-9E95-5A3718CC37BB}" type="datetime1">
              <a:rPr lang="en-US" smtClean="0"/>
              <a:t>9/7/23</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480131"/>
          </a:xfrm>
        </p:spPr>
        <p:txBody>
          <a:bodyPr/>
          <a:lstStyle>
            <a:lvl1pPr>
              <a:defRPr sz="2800" b="1">
                <a:latin typeface="Amazon Ember Display" panose="020F0603020204020204" pitchFamily="34" charset="0"/>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5238E47-0159-EE4B-882C-434939001FD7}" type="datetime1">
              <a:rPr lang="en-US" smtClean="0"/>
              <a:t>9/7/23</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766758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488B6A2E-651A-457E-8C8A-B244A6490F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FDC6EE5-A2E8-D246-BF68-1D28BD45CDC8}"/>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62937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6DE47C1B-9823-854C-8FC6-58F8E22B8A4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3E16ADEE-A578-41C2-B493-75D763483DD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5FEEA95-958F-F44C-AAA3-09B9452CE1F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72133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9441FA0-CE4F-4F88-AFA5-9F5F35AEAC9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3ABA8C39-777F-684D-8242-367D308F9BA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97030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928F8823-16AD-42DA-A614-DCACD2208F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EF3750FA-CCE9-D940-A28D-F13B1DD2694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422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8DBA1DAC-1D4B-40F4-ACDC-8B1BBF1C8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9F2E31EA-21A2-FF44-AD98-A337F0AC7744}"/>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03992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EE6DD6ED-B434-44E1-9073-080A550213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14580923-8512-4B48-A0F8-5A03AFDC12E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40085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60403C0-1408-4AB8-AC0D-3344701613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106C4A0-E008-AF40-A0A4-F6D3E2262BF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99838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752C837-8B15-4323-B556-694D8B67E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CDD36350-F82A-564A-B8D6-7F2965BC26E3}"/>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89932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0671C6C3-7C2E-4D24-9F84-3E2DEF1FCD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5525BA49-B787-0C49-8233-C61C54AABDAE}"/>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62878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D3C07751-4F3B-497E-8AF1-D21E863BF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4E7381D2-C898-9449-A219-8E5E362AFF1C}"/>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297730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15648ED2-18BC-4FB2-A0B0-A4E9591C6F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F9580C33-977B-1D4A-B63F-0B8B3ABF71AD}"/>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65344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8" name="Picture 17">
            <a:extLst>
              <a:ext uri="{FF2B5EF4-FFF2-40B4-BE49-F238E27FC236}">
                <a16:creationId xmlns:a16="http://schemas.microsoft.com/office/drawing/2014/main" id="{16789FEF-D4F7-47D3-A383-DA944A00FD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8ADD7FC2-5EEC-3D48-BF64-E6A0A5BB190A}"/>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8865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35" t="1235"/>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4" y="3621643"/>
            <a:ext cx="1993392" cy="369332"/>
          </a:xfrm>
        </p:spPr>
        <p:txBody>
          <a:bodyPr anchor="b" anchorCtr="0"/>
          <a:lstStyle>
            <a:lvl1pPr marL="0" indent="0">
              <a:buNone/>
              <a:defRPr sz="2000">
                <a:solidFill>
                  <a:schemeClr val="bg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4" y="3990975"/>
            <a:ext cx="1993392" cy="535531"/>
          </a:xfrm>
        </p:spPr>
        <p:txBody>
          <a:bodyPr/>
          <a:lstStyle>
            <a:lvl1pPr marL="0" indent="0">
              <a:spcAft>
                <a:spcPts val="600"/>
              </a:spcAft>
              <a:buNone/>
              <a:defRPr sz="1600">
                <a:solidFill>
                  <a:schemeClr val="bg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bg1"/>
                </a:solidFill>
                <a:latin typeface="+mj-lt"/>
              </a:rPr>
              <a:t>Thank you!</a:t>
            </a:r>
          </a:p>
        </p:txBody>
      </p:sp>
      <p:pic>
        <p:nvPicPr>
          <p:cNvPr id="19" name="Picture 18">
            <a:extLst>
              <a:ext uri="{FF2B5EF4-FFF2-40B4-BE49-F238E27FC236}">
                <a16:creationId xmlns:a16="http://schemas.microsoft.com/office/drawing/2014/main" id="{736FF5C0-6635-46BC-9E97-5290814648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299DA96-41C2-AF40-89EB-395D326D4292}"/>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90687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A9067D4A-4923-4346-B635-234BFD593ACE}" type="datetime1">
              <a:rPr lang="en-US" smtClean="0"/>
              <a:t>9/7/23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5C35826F-B227-5941-8A85-F47224811741}" type="datetime1">
              <a:rPr lang="en-US" smtClean="0"/>
              <a:t>9/7/23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ndParaRPr>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ndParaRP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1" y="0"/>
            <a:ext cx="12192000" cy="12261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777" tIns="195021" rIns="243777" bIns="195021" rtlCol="0" anchor="ctr"/>
          <a:lstStyle/>
          <a:p>
            <a:pPr algn="ctr"/>
            <a:endParaRPr lang="en-US" sz="2399"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609600" y="381000"/>
            <a:ext cx="10972801" cy="91524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1" y="1082667"/>
            <a:ext cx="12192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4719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OneBulleted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Content Placeholder 2"/>
          <p:cNvSpPr>
            <a:spLocks noGrp="1"/>
          </p:cNvSpPr>
          <p:nvPr>
            <p:ph idx="1"/>
          </p:nvPr>
        </p:nvSpPr>
        <p:spPr>
          <a:xfrm>
            <a:off x="620132" y="1737360"/>
            <a:ext cx="10962268" cy="4537617"/>
          </a:xfrm>
        </p:spPr>
        <p:txBody>
          <a:bodyPr/>
          <a:lstStyle>
            <a:lvl1pPr>
              <a:spcAft>
                <a:spcPts val="2400"/>
              </a:spcAft>
              <a:defRPr sz="2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p:cNvSpPr>
            <a:spLocks noGrp="1"/>
          </p:cNvSpPr>
          <p:nvPr>
            <p:ph type="body" sz="quarter" idx="17"/>
          </p:nvPr>
        </p:nvSpPr>
        <p:spPr>
          <a:xfrm>
            <a:off x="620132" y="337573"/>
            <a:ext cx="5153025" cy="501365"/>
          </a:xfrm>
        </p:spPr>
        <p:txBody>
          <a:bodyPr/>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lang="en-US" sz="1000" b="0" kern="1200" cap="all" spc="0" baseline="0" dirty="0">
                <a:solidFill>
                  <a:schemeClr val="tx1"/>
                </a:solidFill>
                <a:latin typeface="+mn-lt"/>
                <a:ea typeface="+mn-ea"/>
                <a:cs typeface="+mn-cs"/>
              </a:defRPr>
            </a:lvl1pPr>
          </a:lstStyle>
          <a:p>
            <a:pPr lvl="0"/>
            <a:r>
              <a:rPr lang="en-US"/>
              <a:t>Click to edit Master text styles</a:t>
            </a:r>
          </a:p>
        </p:txBody>
      </p:sp>
      <p:sp>
        <p:nvSpPr>
          <p:cNvPr id="5" name="Date Placeholder 3">
            <a:extLst>
              <a:ext uri="{FF2B5EF4-FFF2-40B4-BE49-F238E27FC236}">
                <a16:creationId xmlns:a16="http://schemas.microsoft.com/office/drawing/2014/main" id="{076C85F2-877B-AB4E-9E4A-9508CA3A4488}"/>
              </a:ext>
            </a:extLst>
          </p:cNvPr>
          <p:cNvSpPr>
            <a:spLocks noGrp="1"/>
          </p:cNvSpPr>
          <p:nvPr>
            <p:ph type="dt" sz="half" idx="18"/>
          </p:nvPr>
        </p:nvSpPr>
        <p:spPr>
          <a:xfrm>
            <a:off x="838200" y="6953250"/>
            <a:ext cx="2743200" cy="365125"/>
          </a:xfrm>
          <a:prstGeom prst="rect">
            <a:avLst/>
          </a:prstGeom>
        </p:spPr>
        <p:txBody>
          <a:bodyPr/>
          <a:lstStyle>
            <a:lvl1pPr>
              <a:defRPr/>
            </a:lvl1pPr>
          </a:lstStyle>
          <a:p>
            <a:pPr>
              <a:defRPr/>
            </a:pPr>
            <a:fld id="{A005CBE4-7AC7-9D47-98F4-46B776E3CFB3}" type="datetime1">
              <a:rPr lang="en-US"/>
              <a:pPr>
                <a:defRPr/>
              </a:pPr>
              <a:t>9/7/23</a:t>
            </a:fld>
            <a:endParaRPr lang="en-US"/>
          </a:p>
        </p:txBody>
      </p:sp>
      <p:sp>
        <p:nvSpPr>
          <p:cNvPr id="6" name="Footer Placeholder 4">
            <a:extLst>
              <a:ext uri="{FF2B5EF4-FFF2-40B4-BE49-F238E27FC236}">
                <a16:creationId xmlns:a16="http://schemas.microsoft.com/office/drawing/2014/main" id="{A39A7528-9BE0-794A-8AE4-10867F373409}"/>
              </a:ext>
            </a:extLst>
          </p:cNvPr>
          <p:cNvSpPr>
            <a:spLocks noGrp="1"/>
          </p:cNvSpPr>
          <p:nvPr>
            <p:ph type="ftr" sz="quarter" idx="19"/>
          </p:nvPr>
        </p:nvSpPr>
        <p:spPr>
          <a:xfrm>
            <a:off x="4038600" y="6953250"/>
            <a:ext cx="4114800" cy="365125"/>
          </a:xfrm>
          <a:prstGeom prst="rect">
            <a:avLst/>
          </a:prstGeom>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C136B18-D8E7-774E-BF2D-12A14FD9CB5D}"/>
              </a:ext>
            </a:extLst>
          </p:cNvPr>
          <p:cNvSpPr>
            <a:spLocks noGrp="1"/>
          </p:cNvSpPr>
          <p:nvPr>
            <p:ph type="sldNum" sz="quarter" idx="20"/>
          </p:nvPr>
        </p:nvSpPr>
        <p:spPr/>
        <p:txBody>
          <a:bodyPr/>
          <a:lstStyle>
            <a:lvl1pPr>
              <a:defRPr/>
            </a:lvl1pPr>
          </a:lstStyle>
          <a:p>
            <a:pPr>
              <a:defRPr/>
            </a:pPr>
            <a:fld id="{DD5572B1-BE28-B84C-988C-E1976F4D7181}" type="slidenum">
              <a:rPr lang="en-US"/>
              <a:pPr>
                <a:defRPr/>
              </a:pPr>
              <a:t>‹#›</a:t>
            </a:fld>
            <a:endParaRPr lang="en-US"/>
          </a:p>
        </p:txBody>
      </p:sp>
    </p:spTree>
    <p:extLst>
      <p:ext uri="{BB962C8B-B14F-4D97-AF65-F5344CB8AC3E}">
        <p14:creationId xmlns:p14="http://schemas.microsoft.com/office/powerpoint/2010/main" val="404796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0DAF1986-D3EC-4508-B4AE-6FD7EB2C4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D816E614-990B-3549-B91E-4095AAF0B57F}"/>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3245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8882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8896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21529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78157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71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99923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69151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9120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79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094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80A55CA1-6184-4FB5-87BA-30693AEB28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AFB37FB0-3553-F641-BDF0-3F760474EABB}"/>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4332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78332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115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15648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5317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326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79933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15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89940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8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245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57130"/>
          </a:xfrm>
        </p:spPr>
        <p:txBody>
          <a:bodyPr wrap="square" anchor="t" anchorCtr="0"/>
          <a:lstStyle>
            <a:lvl1pPr algn="l">
              <a:defRPr sz="4800">
                <a:solidFill>
                  <a:schemeClr val="bg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bg1"/>
                </a:solidFill>
              </a:defRPr>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solidFill>
                  <a:schemeClr val="bg1"/>
                </a:solidFill>
              </a:defRPr>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bg1"/>
                </a:solidFill>
              </a:defRPr>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5FF732DC-4284-43E0-914C-F49005F128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E3C5DAC4-204D-864C-A158-551C9BAF81E1}"/>
              </a:ext>
            </a:extLst>
          </p:cNvPr>
          <p:cNvSpPr txBox="1"/>
          <p:nvPr userDrawn="1"/>
        </p:nvSpPr>
        <p:spPr>
          <a:xfrm>
            <a:off x="609600" y="6389813"/>
            <a:ext cx="1946367" cy="184666"/>
          </a:xfrm>
          <a:prstGeom prst="rect">
            <a:avLst/>
          </a:prstGeom>
          <a:noFill/>
        </p:spPr>
        <p:txBody>
          <a:bodyPr wrap="none" rtlCol="0">
            <a:spAutoFit/>
          </a:bodyPr>
          <a:lstStyle/>
          <a:p>
            <a:pPr algn="ctr"/>
            <a:r>
              <a:rPr lang="en-US" sz="600" baseline="0" dirty="0">
                <a:solidFill>
                  <a:schemeClr val="bg1"/>
                </a:solidFill>
                <a:latin typeface="Amazon Ember Display" panose="020F0603020204020204" pitchFamily="34" charset="0"/>
              </a:rPr>
              <a:t>© 2022, Amazon Web Services, Inc. or its affiliates.</a:t>
            </a:r>
          </a:p>
        </p:txBody>
      </p:sp>
    </p:spTree>
    <p:extLst>
      <p:ext uri="{BB962C8B-B14F-4D97-AF65-F5344CB8AC3E}">
        <p14:creationId xmlns:p14="http://schemas.microsoft.com/office/powerpoint/2010/main" val="10229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409854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718036"/>
            <a:ext cx="6935451"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44944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385638"/>
            <a:ext cx="6935452"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59497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96134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09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79473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21023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2"/>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pic>
        <p:nvPicPr>
          <p:cNvPr id="20" name="Graphic 19">
            <a:extLst>
              <a:ext uri="{FF2B5EF4-FFF2-40B4-BE49-F238E27FC236}">
                <a16:creationId xmlns:a16="http://schemas.microsoft.com/office/drawing/2014/main" id="{8C567B24-3D7F-8240-917F-D60B935977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475752" y="5403173"/>
            <a:ext cx="1039336" cy="1039336"/>
          </a:xfrm>
          <a:prstGeom prst="rect">
            <a:avLst/>
          </a:prstGeom>
        </p:spPr>
      </p:pic>
    </p:spTree>
    <p:extLst>
      <p:ext uri="{BB962C8B-B14F-4D97-AF65-F5344CB8AC3E}">
        <p14:creationId xmlns:p14="http://schemas.microsoft.com/office/powerpoint/2010/main" val="224552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09059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CC499AF5-2327-824D-96F8-049FFAF576CD}" type="datetime1">
              <a:rPr lang="en-US" smtClean="0"/>
              <a:t>9/7/23</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image" Target="../media/image22.png"/><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image" Target="../media/image21.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image" Target="../media/image20.jpg"/><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2.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latin typeface="Amazon Ember Display" panose="020F0603020204020204" pitchFamily="34" charset="0"/>
              </a:defRPr>
            </a:lvl1pPr>
          </a:lstStyle>
          <a:p>
            <a:fld id="{241C11DC-CF14-304A-B650-52BBF25E1B60}" type="datetime1">
              <a:rPr lang="en-US" smtClean="0"/>
              <a:pPr/>
              <a:t>9/7/23</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Amazon Ember Display" panose="020F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latin typeface="Amazon Ember Display" panose="020F0603020204020204" pitchFamily="34" charset="0"/>
              </a:defRPr>
            </a:lvl1pPr>
          </a:lstStyle>
          <a:p>
            <a:fld id="{EB4B8DE2-A4E8-46E4-8BBF-D75455EFF32C}" type="slidenum">
              <a:rPr lang="en-US" smtClean="0"/>
              <a:pPr/>
              <a:t>‹#›</a:t>
            </a:fld>
            <a:endParaRPr lang="en-US" dirty="0"/>
          </a:p>
        </p:txBody>
      </p:sp>
      <p:pic>
        <p:nvPicPr>
          <p:cNvPr id="8" name="Picture 7">
            <a:extLst>
              <a:ext uri="{FF2B5EF4-FFF2-40B4-BE49-F238E27FC236}">
                <a16:creationId xmlns:a16="http://schemas.microsoft.com/office/drawing/2014/main" id="{467F50F9-4909-422B-A8DD-8362E9484737}"/>
              </a:ext>
            </a:extLst>
          </p:cNvPr>
          <p:cNvPicPr>
            <a:picLocks noChangeAspect="1"/>
          </p:cNvPicPr>
          <p:nvPr userDrawn="1"/>
        </p:nvPicPr>
        <p:blipFill>
          <a:blip r:embed="rId61">
            <a:extLst>
              <a:ext uri="{28A0092B-C50C-407E-A947-70E740481C1C}">
                <a14:useLocalDpi xmlns:a14="http://schemas.microsoft.com/office/drawing/2010/main" val="0"/>
              </a:ext>
            </a:extLst>
          </a:blip>
          <a:stretch>
            <a:fillRect/>
          </a:stretch>
        </p:blipFill>
        <p:spPr>
          <a:xfrm>
            <a:off x="595295" y="6338002"/>
            <a:ext cx="365760" cy="219048"/>
          </a:xfrm>
          <a:prstGeom prst="rect">
            <a:avLst/>
          </a:prstGeom>
        </p:spPr>
      </p:pic>
      <p:sp>
        <p:nvSpPr>
          <p:cNvPr id="10" name="TextBox 9">
            <a:extLst>
              <a:ext uri="{FF2B5EF4-FFF2-40B4-BE49-F238E27FC236}">
                <a16:creationId xmlns:a16="http://schemas.microsoft.com/office/drawing/2014/main" id="{6A66DC4F-AA17-D74E-875E-22781CDE545B}"/>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latin typeface="Amazon Ember Display" panose="020F0603020204020204" pitchFamily="34" charset="0"/>
              </a:rPr>
              <a:t>© 2023, Amazon Web Services, Inc. or its affiliates.</a:t>
            </a:r>
          </a:p>
        </p:txBody>
      </p:sp>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82" r:id="rId5"/>
    <p:sldLayoutId id="2147483683" r:id="rId6"/>
    <p:sldLayoutId id="2147483684" r:id="rId7"/>
    <p:sldLayoutId id="2147483685" r:id="rId8"/>
    <p:sldLayoutId id="2147483661" r:id="rId9"/>
    <p:sldLayoutId id="2147483654" r:id="rId10"/>
    <p:sldLayoutId id="2147483709" r:id="rId11"/>
    <p:sldLayoutId id="2147483662" r:id="rId12"/>
    <p:sldLayoutId id="2147483663" r:id="rId13"/>
    <p:sldLayoutId id="2147483655" r:id="rId14"/>
    <p:sldLayoutId id="2147483650" r:id="rId15"/>
    <p:sldLayoutId id="2147483664" r:id="rId16"/>
    <p:sldLayoutId id="2147483666" r:id="rId17"/>
    <p:sldLayoutId id="2147483667" r:id="rId18"/>
    <p:sldLayoutId id="2147483665" r:id="rId19"/>
    <p:sldLayoutId id="2147483668" r:id="rId20"/>
    <p:sldLayoutId id="2147483653" r:id="rId21"/>
    <p:sldLayoutId id="2147483689" r:id="rId22"/>
    <p:sldLayoutId id="2147483691" r:id="rId23"/>
    <p:sldLayoutId id="2147483690" r:id="rId24"/>
    <p:sldLayoutId id="2147483657" r:id="rId25"/>
    <p:sldLayoutId id="2147483692" r:id="rId26"/>
    <p:sldLayoutId id="2147483693" r:id="rId27"/>
    <p:sldLayoutId id="2147483694" r:id="rId28"/>
    <p:sldLayoutId id="2147483652" r:id="rId29"/>
    <p:sldLayoutId id="2147483669" r:id="rId30"/>
    <p:sldLayoutId id="2147483670" r:id="rId31"/>
    <p:sldLayoutId id="2147483673" r:id="rId32"/>
    <p:sldLayoutId id="2147483651" r:id="rId33"/>
    <p:sldLayoutId id="2147483686" r:id="rId34"/>
    <p:sldLayoutId id="2147483687" r:id="rId35"/>
    <p:sldLayoutId id="2147483688" r:id="rId36"/>
    <p:sldLayoutId id="2147483671" r:id="rId37"/>
    <p:sldLayoutId id="2147483672" r:id="rId38"/>
    <p:sldLayoutId id="2147483695" r:id="rId39"/>
    <p:sldLayoutId id="2147483674" r:id="rId40"/>
    <p:sldLayoutId id="2147483675" r:id="rId41"/>
    <p:sldLayoutId id="2147483656" r:id="rId42"/>
    <p:sldLayoutId id="2147483676"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678" r:id="rId57"/>
    <p:sldLayoutId id="2147483710" r:id="rId58"/>
    <p:sldLayoutId id="2147483711"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1">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9/7/23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2"/>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3"/>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62333048"/>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arxiv.org/pdf/2305.14623.pdf" TargetMode="External"/><Relationship Id="rId5" Type="http://schemas.openxmlformats.org/officeDocument/2006/relationships/hyperlink" Target="https://arxiv.org/abs/2307.13528" TargetMode="Externa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609598" y="2026178"/>
            <a:ext cx="8323387" cy="2751522"/>
          </a:xfrm>
        </p:spPr>
        <p:txBody>
          <a:bodyPr/>
          <a:lstStyle/>
          <a:p>
            <a:r>
              <a:rPr lang="en-US" dirty="0"/>
              <a:t>Mitigating Hallucinations in Generative AI</a:t>
            </a:r>
            <a:br>
              <a:rPr lang="en-US" dirty="0"/>
            </a:br>
            <a:br>
              <a:rPr lang="en-US" dirty="0"/>
            </a:br>
            <a:endParaRPr lang="en-US" dirty="0"/>
          </a:p>
        </p:txBody>
      </p:sp>
    </p:spTree>
    <p:extLst>
      <p:ext uri="{BB962C8B-B14F-4D97-AF65-F5344CB8AC3E}">
        <p14:creationId xmlns:p14="http://schemas.microsoft.com/office/powerpoint/2010/main" val="192544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518C94-0D08-D41F-B848-0008A53FC064}"/>
              </a:ext>
            </a:extLst>
          </p:cNvPr>
          <p:cNvSpPr>
            <a:spLocks noGrp="1"/>
          </p:cNvSpPr>
          <p:nvPr>
            <p:ph type="title"/>
          </p:nvPr>
        </p:nvSpPr>
        <p:spPr>
          <a:xfrm>
            <a:off x="609600" y="609601"/>
            <a:ext cx="10972800" cy="535531"/>
          </a:xfrm>
        </p:spPr>
        <p:txBody>
          <a:bodyPr/>
          <a:lstStyle/>
          <a:p>
            <a:r>
              <a:rPr lang="en-US" dirty="0"/>
              <a:t>Customize parameters for accurate results</a:t>
            </a:r>
          </a:p>
        </p:txBody>
      </p:sp>
      <p:sp>
        <p:nvSpPr>
          <p:cNvPr id="27" name="Slide Number Placeholder 5">
            <a:extLst>
              <a:ext uri="{FF2B5EF4-FFF2-40B4-BE49-F238E27FC236}">
                <a16:creationId xmlns:a16="http://schemas.microsoft.com/office/drawing/2014/main" id="{A2EDFE78-4B54-7BAD-7B19-5E737C791831}"/>
              </a:ext>
            </a:extLst>
          </p:cNvPr>
          <p:cNvSpPr txBox="1">
            <a:spLocks/>
          </p:cNvSpPr>
          <p:nvPr/>
        </p:nvSpPr>
        <p:spPr>
          <a:xfrm>
            <a:off x="8929200" y="6289501"/>
            <a:ext cx="2743200" cy="365125"/>
          </a:xfrm>
          <a:prstGeom prst="rect">
            <a:avLst/>
          </a:prstGeom>
        </p:spPr>
        <p:txBody>
          <a:bodyPr vert="horz" lIns="76200" tIns="38100" rIns="76200" bIns="38100" rtlCol="0" anchor="ctr"/>
          <a:lstStyle>
            <a:defPPr>
              <a:defRPr lang="en-US"/>
            </a:defPPr>
            <a:lvl1pPr marL="0" algn="r" defTabSz="914400" rtl="0" eaLnBrk="1" latinLnBrk="0" hangingPunct="1">
              <a:defRPr sz="108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a:ln>
                  <a:noFill/>
                </a:ln>
                <a:solidFill>
                  <a:srgbClr val="FFFFFF">
                    <a:tint val="75000"/>
                  </a:srgbClr>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srgbClr val="FFFFFF">
                  <a:tint val="75000"/>
                </a:srgbClr>
              </a:solidFill>
              <a:effectLst/>
              <a:uLnTx/>
              <a:uFillTx/>
              <a:latin typeface="Amazon Ember Display" panose="020F0603020204020204" pitchFamily="34" charset="0"/>
              <a:ea typeface="+mn-ea"/>
              <a:cs typeface="+mn-cs"/>
            </a:endParaRPr>
          </a:p>
        </p:txBody>
      </p:sp>
      <p:sp>
        <p:nvSpPr>
          <p:cNvPr id="8" name="Rectangle: Rounded Corners 11">
            <a:extLst>
              <a:ext uri="{FF2B5EF4-FFF2-40B4-BE49-F238E27FC236}">
                <a16:creationId xmlns:a16="http://schemas.microsoft.com/office/drawing/2014/main" id="{55DA706C-083E-C8F3-4CF2-5863E9FECDB7}"/>
              </a:ext>
            </a:extLst>
          </p:cNvPr>
          <p:cNvSpPr/>
          <p:nvPr/>
        </p:nvSpPr>
        <p:spPr>
          <a:xfrm>
            <a:off x="1009633" y="1600962"/>
            <a:ext cx="9949099" cy="4186504"/>
          </a:xfrm>
          <a:prstGeom prst="roundRect">
            <a:avLst>
              <a:gd name="adj" fmla="val 10909"/>
            </a:avLst>
          </a:prstGeom>
          <a:solidFill>
            <a:schemeClr val="bg1"/>
          </a:solidFill>
          <a:ln>
            <a:solidFill>
              <a:srgbClr val="7030A0"/>
            </a:soli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11" name="TextBox 10">
            <a:extLst>
              <a:ext uri="{FF2B5EF4-FFF2-40B4-BE49-F238E27FC236}">
                <a16:creationId xmlns:a16="http://schemas.microsoft.com/office/drawing/2014/main" id="{5C934A79-3D0E-5270-14A8-09889C980A53}"/>
              </a:ext>
            </a:extLst>
          </p:cNvPr>
          <p:cNvSpPr txBox="1"/>
          <p:nvPr/>
        </p:nvSpPr>
        <p:spPr>
          <a:xfrm>
            <a:off x="1496786" y="2161087"/>
            <a:ext cx="8477207" cy="3139321"/>
          </a:xfrm>
          <a:prstGeom prst="rect">
            <a:avLst/>
          </a:prstGeom>
          <a:noFill/>
        </p:spPr>
        <p:txBody>
          <a:bodyPr wrap="square" lIns="0" rIns="0" rtlCol="0">
            <a:spAutoFit/>
          </a:bodyPr>
          <a:lstStyle/>
          <a:p>
            <a:pPr marL="457200" indent="-457200">
              <a:buFont typeface="Arial" panose="020B0604020202020204" pitchFamily="34" charset="0"/>
              <a:buChar char="•"/>
            </a:pPr>
            <a:r>
              <a:rPr lang="en-US" sz="1800" dirty="0">
                <a:solidFill>
                  <a:schemeClr val="tx1">
                    <a:lumMod val="65000"/>
                    <a:lumOff val="35000"/>
                  </a:schemeClr>
                </a:solidFill>
                <a:effectLst/>
              </a:rPr>
              <a:t>Temperature regulates unpredictability. Lower values favor more probable tokens potentially producing deterministic outputs</a:t>
            </a:r>
          </a:p>
          <a:p>
            <a:pPr marL="457200" indent="-457200">
              <a:buFont typeface="Arial" panose="020B0604020202020204" pitchFamily="34" charset="0"/>
              <a:buChar char="•"/>
            </a:pPr>
            <a:endParaRPr lang="en-US" sz="1800" dirty="0">
              <a:solidFill>
                <a:schemeClr val="tx1">
                  <a:lumMod val="65000"/>
                  <a:lumOff val="35000"/>
                </a:schemeClr>
              </a:solidFill>
              <a:effectLst/>
            </a:endParaRPr>
          </a:p>
          <a:p>
            <a:pPr marL="457200" indent="-457200">
              <a:buFont typeface="Arial" panose="020B0604020202020204" pitchFamily="34" charset="0"/>
              <a:buChar char="•"/>
            </a:pPr>
            <a:r>
              <a:rPr lang="en-US" sz="1800" dirty="0">
                <a:solidFill>
                  <a:schemeClr val="tx1">
                    <a:lumMod val="65000"/>
                    <a:lumOff val="35000"/>
                  </a:schemeClr>
                </a:solidFill>
                <a:effectLst/>
              </a:rPr>
              <a:t>Adjusting Top_k can provide balance between randomness and determinism</a:t>
            </a:r>
          </a:p>
          <a:p>
            <a:pPr marL="457200" indent="-457200">
              <a:buFont typeface="Arial" panose="020B0604020202020204" pitchFamily="34" charset="0"/>
              <a:buChar char="•"/>
            </a:pPr>
            <a:endParaRPr lang="en-US" sz="1800" dirty="0">
              <a:solidFill>
                <a:schemeClr val="tx1">
                  <a:lumMod val="65000"/>
                  <a:lumOff val="35000"/>
                </a:schemeClr>
              </a:solidFill>
              <a:effectLst/>
            </a:endParaRPr>
          </a:p>
          <a:p>
            <a:pPr marL="457200" indent="-457200">
              <a:buFont typeface="Arial" panose="020B0604020202020204" pitchFamily="34" charset="0"/>
              <a:buChar char="•"/>
            </a:pPr>
            <a:r>
              <a:rPr lang="en-US" sz="1800" dirty="0">
                <a:solidFill>
                  <a:schemeClr val="tx1">
                    <a:lumMod val="65000"/>
                    <a:lumOff val="35000"/>
                  </a:schemeClr>
                </a:solidFill>
                <a:effectLst/>
              </a:rPr>
              <a:t>Top_p also adjusts determinism with "nucleus sampling". Lower values give exact answers, higher values give diverse responses</a:t>
            </a:r>
          </a:p>
          <a:p>
            <a:pPr marL="457200" indent="-457200">
              <a:buFont typeface="Arial" panose="020B0604020202020204" pitchFamily="34" charset="0"/>
              <a:buChar char="•"/>
            </a:pPr>
            <a:endParaRPr lang="en-US" sz="1800" dirty="0">
              <a:solidFill>
                <a:schemeClr val="tx1">
                  <a:lumMod val="65000"/>
                  <a:lumOff val="35000"/>
                </a:schemeClr>
              </a:solidFill>
              <a:effectLst/>
            </a:endParaRPr>
          </a:p>
          <a:p>
            <a:pPr marL="457200" indent="-457200">
              <a:buFont typeface="Arial" panose="020B0604020202020204" pitchFamily="34" charset="0"/>
              <a:buChar char="•"/>
            </a:pPr>
            <a:r>
              <a:rPr lang="en-US" sz="1800" dirty="0">
                <a:solidFill>
                  <a:schemeClr val="tx1">
                    <a:lumMod val="65000"/>
                    <a:lumOff val="35000"/>
                  </a:schemeClr>
                </a:solidFill>
              </a:rPr>
              <a:t>Generally only adjust one parameter at a time</a:t>
            </a:r>
          </a:p>
          <a:p>
            <a:pPr marL="457200" indent="-457200">
              <a:buFont typeface="Arial" panose="020B0604020202020204" pitchFamily="34" charset="0"/>
              <a:buChar char="•"/>
            </a:pPr>
            <a:endParaRPr lang="en-US" sz="1800" dirty="0">
              <a:solidFill>
                <a:schemeClr val="tx1">
                  <a:lumMod val="65000"/>
                  <a:lumOff val="35000"/>
                </a:schemeClr>
              </a:solidFill>
            </a:endParaRPr>
          </a:p>
          <a:p>
            <a:pPr marL="457200" indent="-457200">
              <a:buFont typeface="Arial" panose="020B0604020202020204" pitchFamily="34" charset="0"/>
              <a:buChar char="•"/>
            </a:pPr>
            <a:r>
              <a:rPr lang="en-US" sz="1800" dirty="0">
                <a:solidFill>
                  <a:schemeClr val="tx1">
                    <a:lumMod val="65000"/>
                    <a:lumOff val="35000"/>
                  </a:schemeClr>
                </a:solidFill>
              </a:rPr>
              <a:t>Outcomes vary between language model types</a:t>
            </a:r>
          </a:p>
        </p:txBody>
      </p:sp>
    </p:spTree>
    <p:extLst>
      <p:ext uri="{BB962C8B-B14F-4D97-AF65-F5344CB8AC3E}">
        <p14:creationId xmlns:p14="http://schemas.microsoft.com/office/powerpoint/2010/main" val="11703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518C94-0D08-D41F-B848-0008A53FC064}"/>
              </a:ext>
            </a:extLst>
          </p:cNvPr>
          <p:cNvSpPr>
            <a:spLocks noGrp="1"/>
          </p:cNvSpPr>
          <p:nvPr>
            <p:ph type="title"/>
          </p:nvPr>
        </p:nvSpPr>
        <p:spPr>
          <a:xfrm>
            <a:off x="589163" y="795334"/>
            <a:ext cx="10972800" cy="535531"/>
          </a:xfrm>
        </p:spPr>
        <p: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Prompt Engineering </a:t>
            </a:r>
            <a:r>
              <a:rPr lang="en-US" sz="3200" dirty="0">
                <a:solidFill>
                  <a:schemeClr val="tx1"/>
                </a:solidFill>
              </a:rPr>
              <a:t>for Accurate Outputs</a:t>
            </a:r>
            <a:endParaRPr kumimoji="0" lang="en-US" sz="3200" b="1" i="0" u="none" strike="noStrike" kern="1200" cap="none" spc="0" normalizeH="0" baseline="0" noProof="0" dirty="0">
              <a:ln>
                <a:noFill/>
              </a:ln>
              <a:solidFill>
                <a:schemeClr val="tx1"/>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7" name="Slide Number Placeholder 5">
            <a:extLst>
              <a:ext uri="{FF2B5EF4-FFF2-40B4-BE49-F238E27FC236}">
                <a16:creationId xmlns:a16="http://schemas.microsoft.com/office/drawing/2014/main" id="{A2EDFE78-4B54-7BAD-7B19-5E737C791831}"/>
              </a:ext>
            </a:extLst>
          </p:cNvPr>
          <p:cNvSpPr txBox="1">
            <a:spLocks/>
          </p:cNvSpPr>
          <p:nvPr/>
        </p:nvSpPr>
        <p:spPr>
          <a:xfrm>
            <a:off x="8929200" y="6289501"/>
            <a:ext cx="2743200" cy="365125"/>
          </a:xfrm>
          <a:prstGeom prst="rect">
            <a:avLst/>
          </a:prstGeom>
        </p:spPr>
        <p:txBody>
          <a:bodyPr vert="horz" lIns="76200" tIns="38100" rIns="76200" bIns="38100" rtlCol="0" anchor="ctr"/>
          <a:lstStyle>
            <a:defPPr>
              <a:defRPr lang="en-US"/>
            </a:defPPr>
            <a:lvl1pPr marL="0" algn="r" defTabSz="914400" rtl="0" eaLnBrk="1" latinLnBrk="0" hangingPunct="1">
              <a:defRPr sz="108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a:ln>
                  <a:noFill/>
                </a:ln>
                <a:solidFill>
                  <a:schemeClr val="tx1"/>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5" name="Rectangle: Rounded Corners 15">
            <a:extLst>
              <a:ext uri="{FF2B5EF4-FFF2-40B4-BE49-F238E27FC236}">
                <a16:creationId xmlns:a16="http://schemas.microsoft.com/office/drawing/2014/main" id="{C32F2959-07C9-CD8F-2EBA-C4BBB1601E37}"/>
              </a:ext>
            </a:extLst>
          </p:cNvPr>
          <p:cNvSpPr/>
          <p:nvPr/>
        </p:nvSpPr>
        <p:spPr>
          <a:xfrm>
            <a:off x="6293562" y="2204289"/>
            <a:ext cx="2207646"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6" name="Rectangle: Rounded Corners 14">
            <a:extLst>
              <a:ext uri="{FF2B5EF4-FFF2-40B4-BE49-F238E27FC236}">
                <a16:creationId xmlns:a16="http://schemas.microsoft.com/office/drawing/2014/main" id="{83FB19E7-2165-7851-D77D-1B0FDE2C08CD}"/>
              </a:ext>
            </a:extLst>
          </p:cNvPr>
          <p:cNvSpPr/>
          <p:nvPr/>
        </p:nvSpPr>
        <p:spPr>
          <a:xfrm>
            <a:off x="8719207" y="2197455"/>
            <a:ext cx="2394049"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7" name="Rectangle: Rounded Corners 17">
            <a:extLst>
              <a:ext uri="{FF2B5EF4-FFF2-40B4-BE49-F238E27FC236}">
                <a16:creationId xmlns:a16="http://schemas.microsoft.com/office/drawing/2014/main" id="{268F8237-B5A1-5FDC-E3F0-7F0F8B5406E0}"/>
              </a:ext>
            </a:extLst>
          </p:cNvPr>
          <p:cNvSpPr/>
          <p:nvPr/>
        </p:nvSpPr>
        <p:spPr>
          <a:xfrm>
            <a:off x="3867917" y="2197456"/>
            <a:ext cx="2207646"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8" name="Rectangle: Rounded Corners 11">
            <a:extLst>
              <a:ext uri="{FF2B5EF4-FFF2-40B4-BE49-F238E27FC236}">
                <a16:creationId xmlns:a16="http://schemas.microsoft.com/office/drawing/2014/main" id="{55DA706C-083E-C8F3-4CF2-5863E9FECDB7}"/>
              </a:ext>
            </a:extLst>
          </p:cNvPr>
          <p:cNvSpPr/>
          <p:nvPr/>
        </p:nvSpPr>
        <p:spPr>
          <a:xfrm>
            <a:off x="1153551" y="2197455"/>
            <a:ext cx="2527963" cy="3646063"/>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lvl="0" algn="ctr">
              <a:defRPr/>
            </a:pPr>
            <a:endParaRPr lang="en-US" sz="1800" b="1" dirty="0">
              <a:solidFill>
                <a:srgbClr val="FFFFFF"/>
              </a:solidFill>
            </a:endParaRPr>
          </a:p>
        </p:txBody>
      </p:sp>
      <p:sp>
        <p:nvSpPr>
          <p:cNvPr id="12" name="TextBox 11">
            <a:extLst>
              <a:ext uri="{FF2B5EF4-FFF2-40B4-BE49-F238E27FC236}">
                <a16:creationId xmlns:a16="http://schemas.microsoft.com/office/drawing/2014/main" id="{C972522F-60D0-A3F1-B64D-0F5BFF042415}"/>
              </a:ext>
            </a:extLst>
          </p:cNvPr>
          <p:cNvSpPr txBox="1"/>
          <p:nvPr/>
        </p:nvSpPr>
        <p:spPr>
          <a:xfrm>
            <a:off x="4139365" y="4103505"/>
            <a:ext cx="1878327" cy="1600438"/>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Add emphasis on fact checks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Provide a factually accurate info on photosynthesis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F82D9944-F4D9-3ED9-0BC9-067274FE56A0}"/>
              </a:ext>
            </a:extLst>
          </p:cNvPr>
          <p:cNvSpPr txBox="1"/>
          <p:nvPr/>
        </p:nvSpPr>
        <p:spPr>
          <a:xfrm>
            <a:off x="6475543" y="4045622"/>
            <a:ext cx="1878327" cy="1600438"/>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Design prompts intended to challenge the model and expose its weaknesses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noProof="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Determine the correct and accurate responses </a:t>
            </a:r>
          </a:p>
        </p:txBody>
      </p:sp>
      <p:sp>
        <p:nvSpPr>
          <p:cNvPr id="15" name="TextBox 14">
            <a:extLst>
              <a:ext uri="{FF2B5EF4-FFF2-40B4-BE49-F238E27FC236}">
                <a16:creationId xmlns:a16="http://schemas.microsoft.com/office/drawing/2014/main" id="{847A98B4-0E69-8C56-CB7E-4FFF83DB3673}"/>
              </a:ext>
            </a:extLst>
          </p:cNvPr>
          <p:cNvSpPr txBox="1"/>
          <p:nvPr/>
        </p:nvSpPr>
        <p:spPr>
          <a:xfrm>
            <a:off x="8948136" y="3889794"/>
            <a:ext cx="1991738" cy="954107"/>
          </a:xfrm>
          <a:prstGeom prst="rect">
            <a:avLst/>
          </a:prstGeom>
          <a:noFill/>
        </p:spPr>
        <p:txBody>
          <a:bodyPr wrap="square" lIns="0" rIns="0" rtlCol="0">
            <a:spAutoFit/>
          </a:bodyPr>
          <a:lstStyle/>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Guide Model to explicitly remove bias, errors, refine scope, not to over generalize</a:t>
            </a:r>
            <a:endParaRPr kumimoji="0" lang="en-US" sz="1400" b="0" i="1"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p:txBody>
      </p:sp>
      <p:sp>
        <p:nvSpPr>
          <p:cNvPr id="16" name="TextBox 15">
            <a:extLst>
              <a:ext uri="{FF2B5EF4-FFF2-40B4-BE49-F238E27FC236}">
                <a16:creationId xmlns:a16="http://schemas.microsoft.com/office/drawing/2014/main" id="{1BA027B3-2976-CC66-5018-D4FB08C3904F}"/>
              </a:ext>
            </a:extLst>
          </p:cNvPr>
          <p:cNvSpPr txBox="1"/>
          <p:nvPr/>
        </p:nvSpPr>
        <p:spPr>
          <a:xfrm>
            <a:off x="8948136" y="2736110"/>
            <a:ext cx="1953866" cy="830997"/>
          </a:xfrm>
          <a:prstGeom prst="rect">
            <a:avLst/>
          </a:prstGeom>
          <a:noFill/>
        </p:spPr>
        <p:txBody>
          <a:bodyPr wrap="square" lIns="0" rIns="0" rtlCol="0">
            <a:spAutoFit/>
          </a:bodyPr>
          <a:lstStyle/>
          <a:p>
            <a:pPr lvl="0" algn="ctr">
              <a:defRPr/>
            </a:pPr>
            <a:r>
              <a:rPr lang="en-US" sz="2400" b="1" dirty="0">
                <a:solidFill>
                  <a:schemeClr val="accent2"/>
                </a:solidFill>
              </a:rPr>
              <a:t>Negative Prompting</a:t>
            </a:r>
            <a:endParaRPr lang="en-US" sz="2400" b="1" dirty="0">
              <a:solidFill>
                <a:srgbClr val="FFFFFF"/>
              </a:solidFill>
            </a:endParaRPr>
          </a:p>
        </p:txBody>
      </p:sp>
      <p:sp>
        <p:nvSpPr>
          <p:cNvPr id="17" name="TextBox 16">
            <a:extLst>
              <a:ext uri="{FF2B5EF4-FFF2-40B4-BE49-F238E27FC236}">
                <a16:creationId xmlns:a16="http://schemas.microsoft.com/office/drawing/2014/main" id="{19842FC0-88A0-D288-8C5F-ED206899821D}"/>
              </a:ext>
            </a:extLst>
          </p:cNvPr>
          <p:cNvSpPr txBox="1"/>
          <p:nvPr/>
        </p:nvSpPr>
        <p:spPr>
          <a:xfrm>
            <a:off x="6400004" y="2575835"/>
            <a:ext cx="1953866" cy="1200329"/>
          </a:xfrm>
          <a:prstGeom prst="rect">
            <a:avLst/>
          </a:prstGeom>
          <a:noFill/>
        </p:spPr>
        <p:txBody>
          <a:bodyPr wrap="square" lIns="0" rIns="0" rtlCol="0">
            <a:spAutoFit/>
          </a:bodyPr>
          <a:lstStyle/>
          <a:p>
            <a:pPr lvl="0" algn="ctr">
              <a:defRPr/>
            </a:pPr>
            <a:r>
              <a:rPr lang="en-US" sz="2400" b="1" dirty="0">
                <a:solidFill>
                  <a:schemeClr val="accent2"/>
                </a:solidFill>
              </a:rPr>
              <a:t>Adversarial Prompt techniques</a:t>
            </a:r>
            <a:endParaRPr lang="en-US" sz="2400" b="1" dirty="0">
              <a:solidFill>
                <a:srgbClr val="FFFFFF"/>
              </a:solidFill>
            </a:endParaRPr>
          </a:p>
        </p:txBody>
      </p:sp>
      <p:sp>
        <p:nvSpPr>
          <p:cNvPr id="19" name="TextBox 18">
            <a:extLst>
              <a:ext uri="{FF2B5EF4-FFF2-40B4-BE49-F238E27FC236}">
                <a16:creationId xmlns:a16="http://schemas.microsoft.com/office/drawing/2014/main" id="{5488B264-0BD6-00FA-505C-1C997EE91970}"/>
              </a:ext>
            </a:extLst>
          </p:cNvPr>
          <p:cNvSpPr txBox="1"/>
          <p:nvPr/>
        </p:nvSpPr>
        <p:spPr>
          <a:xfrm>
            <a:off x="3997126" y="2736111"/>
            <a:ext cx="1953866" cy="830997"/>
          </a:xfrm>
          <a:prstGeom prst="rect">
            <a:avLst/>
          </a:prstGeom>
          <a:noFill/>
        </p:spPr>
        <p:txBody>
          <a:bodyPr wrap="square" lIns="0" rIns="0" rtlCol="0">
            <a:spAutoFit/>
          </a:bodyPr>
          <a:lstStyle/>
          <a:p>
            <a:pPr lvl="0" algn="ctr">
              <a:defRPr/>
            </a:pPr>
            <a:r>
              <a:rPr lang="en-US" sz="2400" b="1" dirty="0">
                <a:solidFill>
                  <a:schemeClr val="accent2"/>
                </a:solidFill>
              </a:rPr>
              <a:t>Explicitly Ask for Accuracy</a:t>
            </a:r>
            <a:endParaRPr lang="en-US" sz="2400" b="1" dirty="0">
              <a:solidFill>
                <a:srgbClr val="FFFFFF"/>
              </a:solidFill>
            </a:endParaRPr>
          </a:p>
        </p:txBody>
      </p:sp>
      <p:sp>
        <p:nvSpPr>
          <p:cNvPr id="3" name="TextBox 2">
            <a:extLst>
              <a:ext uri="{FF2B5EF4-FFF2-40B4-BE49-F238E27FC236}">
                <a16:creationId xmlns:a16="http://schemas.microsoft.com/office/drawing/2014/main" id="{7F63E4D6-C885-BB71-9139-5BF0EB870F5C}"/>
              </a:ext>
            </a:extLst>
          </p:cNvPr>
          <p:cNvSpPr txBox="1"/>
          <p:nvPr/>
        </p:nvSpPr>
        <p:spPr>
          <a:xfrm>
            <a:off x="1433421" y="3884313"/>
            <a:ext cx="1968221" cy="1728678"/>
          </a:xfrm>
          <a:prstGeom prst="rect">
            <a:avLst/>
          </a:prstGeom>
          <a:noFill/>
        </p:spPr>
        <p:txBody>
          <a:bodyPr wrap="square" rtlCol="0">
            <a:spAutoFit/>
          </a:bodyPr>
          <a:lstStyle/>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Reasoning Steps</a:t>
            </a:r>
          </a:p>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100" b="0" i="0" u="none" strike="noStrike" kern="1200" cap="none" spc="0" normalizeH="0" baseline="0" noProof="0" dirty="0">
                <a:ln>
                  <a:noFill/>
                </a:ln>
                <a:solidFill>
                  <a:schemeClr val="tx1">
                    <a:lumMod val="65000"/>
                    <a:lumOff val="35000"/>
                  </a:schemeClr>
                </a:solidFill>
                <a:effectLst/>
                <a:uLnTx/>
                <a:uFillTx/>
                <a:latin typeface="Slack-Lato"/>
                <a:ea typeface="+mn-ea"/>
                <a:cs typeface="+mn-cs"/>
              </a:rPr>
              <a:t>Q: What is the capital city of Australia, please provide your Chain of thought and some evidence to support?</a:t>
            </a:r>
          </a:p>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100" b="0" i="1" u="none" strike="noStrike" kern="1200" cap="none" spc="0" normalizeH="0" baseline="0" noProof="0" dirty="0">
                <a:ln>
                  <a:noFill/>
                </a:ln>
                <a:solidFill>
                  <a:schemeClr val="tx1">
                    <a:lumMod val="65000"/>
                    <a:lumOff val="35000"/>
                  </a:schemeClr>
                </a:solidFill>
                <a:effectLst/>
                <a:uLnTx/>
                <a:uFillTx/>
                <a:latin typeface="Slack-Lato"/>
                <a:ea typeface="+mn-ea"/>
                <a:cs typeface="+mn-cs"/>
              </a:rPr>
              <a:t>A: To identify the capital city of Australia, …. Looking at encyclopedia, it confirms that ..</a:t>
            </a:r>
            <a:endParaRPr kumimoji="0" lang="en-US" sz="1100" b="0" i="1"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2435E4BA-2D62-0CB0-680E-D7E7CFD95866}"/>
              </a:ext>
            </a:extLst>
          </p:cNvPr>
          <p:cNvSpPr txBox="1"/>
          <p:nvPr/>
        </p:nvSpPr>
        <p:spPr>
          <a:xfrm>
            <a:off x="1433421" y="2760500"/>
            <a:ext cx="1953866" cy="830997"/>
          </a:xfrm>
          <a:prstGeom prst="rect">
            <a:avLst/>
          </a:prstGeom>
          <a:noFill/>
        </p:spPr>
        <p:txBody>
          <a:bodyPr wrap="square" lIns="0" rIns="0" rtlCol="0">
            <a:spAutoFit/>
          </a:bodyPr>
          <a:lstStyle/>
          <a:p>
            <a:pPr lvl="0" algn="ctr">
              <a:defRPr/>
            </a:pPr>
            <a:r>
              <a:rPr lang="en-US" sz="2400" b="1" dirty="0">
                <a:solidFill>
                  <a:schemeClr val="accent2"/>
                </a:solidFill>
              </a:rPr>
              <a:t>Chain of Thought</a:t>
            </a:r>
            <a:endParaRPr lang="en-US" sz="2400" b="1" dirty="0">
              <a:solidFill>
                <a:srgbClr val="FFFFFF"/>
              </a:solidFill>
            </a:endParaRPr>
          </a:p>
        </p:txBody>
      </p:sp>
    </p:spTree>
    <p:extLst>
      <p:ext uri="{BB962C8B-B14F-4D97-AF65-F5344CB8AC3E}">
        <p14:creationId xmlns:p14="http://schemas.microsoft.com/office/powerpoint/2010/main" val="56422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05375B-4265-A12F-DB88-2E76D85EE808}"/>
              </a:ext>
            </a:extLst>
          </p:cNvPr>
          <p:cNvSpPr/>
          <p:nvPr/>
        </p:nvSpPr>
        <p:spPr>
          <a:xfrm>
            <a:off x="607546" y="1362075"/>
            <a:ext cx="5290114" cy="4250921"/>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L="0" marR="0" lvl="0" indent="0" algn="l" defTabSz="609576" rtl="0" eaLnBrk="1" fontAlgn="auto" latinLnBrk="0" hangingPunct="1">
              <a:lnSpc>
                <a:spcPct val="90000"/>
              </a:lnSpc>
              <a:spcBef>
                <a:spcPts val="800"/>
              </a:spcBef>
              <a:spcAft>
                <a:spcPts val="0"/>
              </a:spcAft>
              <a:buClrTx/>
              <a:buSzTx/>
              <a:buFontTx/>
              <a:buNone/>
              <a:tabLst/>
              <a:defRPr/>
            </a:pPr>
            <a:endParaRPr kumimoji="0" lang="en-US" sz="2000" b="0" i="0" u="none" strike="noStrike" kern="1200" cap="none" spc="0" normalizeH="0" baseline="0" noProof="0" dirty="0">
              <a:ln>
                <a:noFill/>
              </a:ln>
              <a:solidFill>
                <a:srgbClr val="F1F3F3"/>
              </a:solidFill>
              <a:effectLst/>
              <a:uLnTx/>
              <a:uFillTx/>
              <a:latin typeface="Amazon Ember Display"/>
              <a:ea typeface="+mn-ea"/>
              <a:cs typeface="+mn-cs"/>
            </a:endParaRPr>
          </a:p>
        </p:txBody>
      </p:sp>
      <p:sp>
        <p:nvSpPr>
          <p:cNvPr id="89" name="Rectangle 88">
            <a:extLst>
              <a:ext uri="{FF2B5EF4-FFF2-40B4-BE49-F238E27FC236}">
                <a16:creationId xmlns:a16="http://schemas.microsoft.com/office/drawing/2014/main" id="{418CA066-F212-0BFE-DD05-FBBD2B7BB346}"/>
              </a:ext>
            </a:extLst>
          </p:cNvPr>
          <p:cNvSpPr/>
          <p:nvPr/>
        </p:nvSpPr>
        <p:spPr>
          <a:xfrm>
            <a:off x="6292286" y="1362075"/>
            <a:ext cx="5290114" cy="4250911"/>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Ins="45720" rtlCol="0" anchor="t" anchorCtr="0"/>
          <a:lstStyle/>
          <a:p>
            <a:pPr marL="0" marR="0" lvl="0" indent="0" algn="l" defTabSz="609576" rtl="0" eaLnBrk="1" fontAlgn="auto" latinLnBrk="0" hangingPunct="1">
              <a:lnSpc>
                <a:spcPct val="90000"/>
              </a:lnSpc>
              <a:spcBef>
                <a:spcPts val="800"/>
              </a:spcBef>
              <a:spcAft>
                <a:spcPts val="0"/>
              </a:spcAft>
              <a:buClrTx/>
              <a:buSzTx/>
              <a:buFontTx/>
              <a:buNone/>
              <a:tabLst/>
              <a:defRPr/>
            </a:pPr>
            <a:endParaRPr kumimoji="0" lang="en-US" sz="2000" b="0" i="0" u="none" strike="noStrike" kern="1200" cap="none" spc="0" normalizeH="0" baseline="0" noProof="0" dirty="0">
              <a:ln>
                <a:noFill/>
              </a:ln>
              <a:solidFill>
                <a:srgbClr val="F1F3F3"/>
              </a:solidFill>
              <a:effectLst/>
              <a:uLnTx/>
              <a:uFillTx/>
              <a:latin typeface="Amazon Ember Display"/>
              <a:ea typeface="+mn-ea"/>
              <a:cs typeface="+mn-cs"/>
            </a:endParaRPr>
          </a:p>
        </p:txBody>
      </p:sp>
      <p:sp>
        <p:nvSpPr>
          <p:cNvPr id="5" name="Title 4">
            <a:extLst>
              <a:ext uri="{FF2B5EF4-FFF2-40B4-BE49-F238E27FC236}">
                <a16:creationId xmlns:a16="http://schemas.microsoft.com/office/drawing/2014/main" id="{AE3A13D4-5D8F-471D-8960-55E324A52CEB}"/>
              </a:ext>
            </a:extLst>
          </p:cNvPr>
          <p:cNvSpPr>
            <a:spLocks noGrp="1"/>
          </p:cNvSpPr>
          <p:nvPr>
            <p:ph type="title"/>
          </p:nvPr>
        </p:nvSpPr>
        <p:spPr>
          <a:xfrm>
            <a:off x="607546" y="221005"/>
            <a:ext cx="10974854" cy="535531"/>
          </a:xfrm>
        </p:spPr>
        <p:txBody>
          <a:bodyPr/>
          <a:lstStyle/>
          <a:p>
            <a:r>
              <a:rPr lang="en-US" dirty="0"/>
              <a:t>Use Agents/Tools to verify claims</a:t>
            </a:r>
          </a:p>
        </p:txBody>
      </p:sp>
      <p:sp>
        <p:nvSpPr>
          <p:cNvPr id="19" name="Text Placeholder 18">
            <a:extLst>
              <a:ext uri="{FF2B5EF4-FFF2-40B4-BE49-F238E27FC236}">
                <a16:creationId xmlns:a16="http://schemas.microsoft.com/office/drawing/2014/main" id="{5730E6E9-2A25-5888-9466-276D1168C5B8}"/>
              </a:ext>
            </a:extLst>
          </p:cNvPr>
          <p:cNvSpPr>
            <a:spLocks noGrp="1"/>
          </p:cNvSpPr>
          <p:nvPr>
            <p:ph type="body" sz="quarter" idx="10"/>
          </p:nvPr>
        </p:nvSpPr>
        <p:spPr>
          <a:xfrm>
            <a:off x="607546" y="756536"/>
            <a:ext cx="10974854" cy="313932"/>
          </a:xfrm>
        </p:spPr>
        <p:txBody>
          <a:bodyPr/>
          <a:lstStyle/>
          <a:p>
            <a:r>
              <a:rPr lang="en-US" dirty="0"/>
              <a:t>Ex – FACTool, Self-checker</a:t>
            </a:r>
          </a:p>
        </p:txBody>
      </p:sp>
      <p:cxnSp>
        <p:nvCxnSpPr>
          <p:cNvPr id="30" name="Straight Connector 29">
            <a:extLst>
              <a:ext uri="{FF2B5EF4-FFF2-40B4-BE49-F238E27FC236}">
                <a16:creationId xmlns:a16="http://schemas.microsoft.com/office/drawing/2014/main" id="{677D94F6-06F9-D1FC-7D85-205B81A13A0C}"/>
              </a:ext>
            </a:extLst>
          </p:cNvPr>
          <p:cNvCxnSpPr>
            <a:cxnSpLocks/>
          </p:cNvCxnSpPr>
          <p:nvPr/>
        </p:nvCxnSpPr>
        <p:spPr>
          <a:xfrm>
            <a:off x="607546" y="1362077"/>
            <a:ext cx="5290114" cy="0"/>
          </a:xfrm>
          <a:prstGeom prst="line">
            <a:avLst/>
          </a:prstGeom>
          <a:solidFill>
            <a:srgbClr val="232F3E"/>
          </a:solidFill>
          <a:ln w="31750" cap="flat" cmpd="sng" algn="ctr">
            <a:gradFill flip="none" rotWithShape="1">
              <a:gsLst>
                <a:gs pos="20000">
                  <a:schemeClr val="accent2"/>
                </a:gs>
                <a:gs pos="80000">
                  <a:schemeClr val="accent4"/>
                </a:gs>
              </a:gsLst>
              <a:lin ang="0" scaled="0"/>
              <a:tileRect/>
            </a:gradFill>
            <a:prstDash val="solid"/>
            <a:tailEnd type="none"/>
          </a:ln>
          <a:effectLst/>
        </p:spPr>
      </p:cxnSp>
      <p:cxnSp>
        <p:nvCxnSpPr>
          <p:cNvPr id="72" name="Straight Connector 71">
            <a:extLst>
              <a:ext uri="{FF2B5EF4-FFF2-40B4-BE49-F238E27FC236}">
                <a16:creationId xmlns:a16="http://schemas.microsoft.com/office/drawing/2014/main" id="{26F90C0D-BFB6-F1DF-FA2A-3569415B173E}"/>
              </a:ext>
            </a:extLst>
          </p:cNvPr>
          <p:cNvCxnSpPr>
            <a:cxnSpLocks/>
          </p:cNvCxnSpPr>
          <p:nvPr/>
        </p:nvCxnSpPr>
        <p:spPr>
          <a:xfrm flipH="1">
            <a:off x="6292286" y="1362077"/>
            <a:ext cx="5290114" cy="0"/>
          </a:xfrm>
          <a:prstGeom prst="line">
            <a:avLst/>
          </a:prstGeom>
          <a:solidFill>
            <a:srgbClr val="232F3E"/>
          </a:solidFill>
          <a:ln w="31750" cap="flat" cmpd="sng" algn="ctr">
            <a:gradFill flip="none" rotWithShape="1">
              <a:gsLst>
                <a:gs pos="20000">
                  <a:schemeClr val="accent1"/>
                </a:gs>
                <a:gs pos="80000">
                  <a:schemeClr val="accent4"/>
                </a:gs>
              </a:gsLst>
              <a:lin ang="0" scaled="0"/>
              <a:tileRect/>
            </a:gradFill>
            <a:prstDash val="solid"/>
            <a:tailEnd type="none"/>
          </a:ln>
          <a:effectLst/>
        </p:spPr>
      </p:cxnSp>
      <p:pic>
        <p:nvPicPr>
          <p:cNvPr id="11" name="Picture 10">
            <a:extLst>
              <a:ext uri="{FF2B5EF4-FFF2-40B4-BE49-F238E27FC236}">
                <a16:creationId xmlns:a16="http://schemas.microsoft.com/office/drawing/2014/main" id="{D36ABB2A-3960-A2BD-C2D1-4BCF045B4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310" y="1653685"/>
            <a:ext cx="4688496" cy="3645495"/>
          </a:xfrm>
          <a:prstGeom prst="rect">
            <a:avLst/>
          </a:prstGeom>
          <a:effectLst>
            <a:reflection stA="0" endPos="65000" dist="50800" dir="5400000" sy="-100000" algn="bl" rotWithShape="0"/>
            <a:softEdge rad="52747"/>
          </a:effectLst>
        </p:spPr>
      </p:pic>
      <p:pic>
        <p:nvPicPr>
          <p:cNvPr id="12" name="Picture 11">
            <a:extLst>
              <a:ext uri="{FF2B5EF4-FFF2-40B4-BE49-F238E27FC236}">
                <a16:creationId xmlns:a16="http://schemas.microsoft.com/office/drawing/2014/main" id="{D8783798-F672-2F8B-E376-F0C2D126D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545" y="1652152"/>
            <a:ext cx="4754145" cy="3660716"/>
          </a:xfrm>
          <a:prstGeom prst="rect">
            <a:avLst/>
          </a:prstGeom>
          <a:effectLst>
            <a:softEdge rad="78767"/>
          </a:effectLst>
        </p:spPr>
      </p:pic>
      <p:sp>
        <p:nvSpPr>
          <p:cNvPr id="13" name="TextBox 12">
            <a:extLst>
              <a:ext uri="{FF2B5EF4-FFF2-40B4-BE49-F238E27FC236}">
                <a16:creationId xmlns:a16="http://schemas.microsoft.com/office/drawing/2014/main" id="{30B86354-A756-94F9-1B47-F8976A49298C}"/>
              </a:ext>
            </a:extLst>
          </p:cNvPr>
          <p:cNvSpPr txBox="1"/>
          <p:nvPr/>
        </p:nvSpPr>
        <p:spPr>
          <a:xfrm>
            <a:off x="1956775" y="5719233"/>
            <a:ext cx="2938305" cy="461665"/>
          </a:xfrm>
          <a:prstGeom prst="rect">
            <a:avLst/>
          </a:prstGeom>
          <a:noFill/>
        </p:spPr>
        <p:txBody>
          <a:bodyPr wrap="none" lIns="0" rIns="0" rtlCol="0">
            <a:spAutoFit/>
          </a:bodyPr>
          <a:lstStyle/>
          <a:p>
            <a:pPr algn="l"/>
            <a:r>
              <a:rPr lang="en-US" sz="1200" i="1" dirty="0"/>
              <a:t>Source - </a:t>
            </a:r>
            <a:r>
              <a:rPr lang="en-US" sz="1200" i="1" dirty="0">
                <a:hlinkClick r:id="rId5"/>
              </a:rPr>
              <a:t>https://arxiv.org/abs/2307.13528</a:t>
            </a:r>
            <a:endParaRPr lang="en-US" sz="1200" i="1" dirty="0"/>
          </a:p>
          <a:p>
            <a:pPr algn="l"/>
            <a:endParaRPr lang="en-US" sz="1200" i="1" dirty="0"/>
          </a:p>
        </p:txBody>
      </p:sp>
      <p:sp>
        <p:nvSpPr>
          <p:cNvPr id="14" name="TextBox 13">
            <a:extLst>
              <a:ext uri="{FF2B5EF4-FFF2-40B4-BE49-F238E27FC236}">
                <a16:creationId xmlns:a16="http://schemas.microsoft.com/office/drawing/2014/main" id="{7774340B-8A2B-0E1E-52DB-DEC6EDAED9A1}"/>
              </a:ext>
            </a:extLst>
          </p:cNvPr>
          <p:cNvSpPr txBox="1"/>
          <p:nvPr/>
        </p:nvSpPr>
        <p:spPr>
          <a:xfrm>
            <a:off x="7362495" y="5719232"/>
            <a:ext cx="3196388" cy="646331"/>
          </a:xfrm>
          <a:prstGeom prst="rect">
            <a:avLst/>
          </a:prstGeom>
          <a:noFill/>
        </p:spPr>
        <p:txBody>
          <a:bodyPr wrap="none" lIns="0" rIns="0" rtlCol="0">
            <a:spAutoFit/>
          </a:bodyPr>
          <a:lstStyle/>
          <a:p>
            <a:pPr algn="l"/>
            <a:r>
              <a:rPr lang="en-US" sz="1200" i="1" dirty="0"/>
              <a:t>Source - </a:t>
            </a:r>
            <a:r>
              <a:rPr lang="en-US" sz="1200" i="1" dirty="0">
                <a:hlinkClick r:id="rId6"/>
              </a:rPr>
              <a:t>https://arxiv.org/pdf/2305.14623.pdf</a:t>
            </a:r>
            <a:endParaRPr lang="en-US" sz="1200" i="1" dirty="0"/>
          </a:p>
          <a:p>
            <a:pPr algn="l"/>
            <a:endParaRPr lang="en-US" sz="1200" i="1" dirty="0"/>
          </a:p>
          <a:p>
            <a:pPr algn="l"/>
            <a:endParaRPr lang="en-US" sz="1200" i="1" dirty="0"/>
          </a:p>
        </p:txBody>
      </p:sp>
    </p:spTree>
    <p:extLst>
      <p:ext uri="{BB962C8B-B14F-4D97-AF65-F5344CB8AC3E}">
        <p14:creationId xmlns:p14="http://schemas.microsoft.com/office/powerpoint/2010/main" val="358091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0DD3469-74D0-20A9-BB1A-BA1F6E1C79F9}"/>
              </a:ext>
            </a:extLst>
          </p:cNvPr>
          <p:cNvSpPr/>
          <p:nvPr/>
        </p:nvSpPr>
        <p:spPr>
          <a:xfrm>
            <a:off x="998898" y="1408054"/>
            <a:ext cx="7027435" cy="1817768"/>
          </a:xfrm>
          <a:prstGeom prst="roundRect">
            <a:avLst/>
          </a:prstGeom>
          <a:solidFill>
            <a:schemeClr val="bg2">
              <a:lumMod val="75000"/>
              <a:lumOff val="25000"/>
              <a:alpha val="50000"/>
            </a:schemeClr>
          </a:solidFill>
          <a:ln>
            <a:solidFill>
              <a:schemeClr val="accent4"/>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03A0A9A-57C9-D894-F3F5-48758FD19913}"/>
              </a:ext>
            </a:extLst>
          </p:cNvPr>
          <p:cNvSpPr>
            <a:spLocks noGrp="1"/>
          </p:cNvSpPr>
          <p:nvPr>
            <p:ph type="title"/>
          </p:nvPr>
        </p:nvSpPr>
        <p:spPr>
          <a:xfrm>
            <a:off x="562823" y="384490"/>
            <a:ext cx="7885445" cy="535531"/>
          </a:xfrm>
        </p:spPr>
        <p:txBody>
          <a:bodyPr/>
          <a:lstStyle/>
          <a:p>
            <a:r>
              <a:rPr lang="en-AU" dirty="0"/>
              <a:t>RAG – Retrieval Augmented Generation</a:t>
            </a:r>
            <a:endParaRPr lang="en-US" dirty="0"/>
          </a:p>
        </p:txBody>
      </p:sp>
      <p:sp>
        <p:nvSpPr>
          <p:cNvPr id="4" name="Slide Number Placeholder 3">
            <a:extLst>
              <a:ext uri="{FF2B5EF4-FFF2-40B4-BE49-F238E27FC236}">
                <a16:creationId xmlns:a16="http://schemas.microsoft.com/office/drawing/2014/main" id="{8B45030E-6D01-8558-BF92-DCB859C65F80}"/>
              </a:ext>
            </a:extLst>
          </p:cNvPr>
          <p:cNvSpPr>
            <a:spLocks noGrp="1"/>
          </p:cNvSpPr>
          <p:nvPr>
            <p:ph type="sldNum" sz="quarter" idx="12"/>
          </p:nvPr>
        </p:nvSpPr>
        <p:spPr/>
        <p:txBody>
          <a:bodyPr/>
          <a:lstStyle/>
          <a:p>
            <a:fld id="{EB4B8DE2-A4E8-46E4-8BBF-D75455EFF32C}" type="slidenum">
              <a:rPr lang="en-US" smtClean="0"/>
              <a:pPr/>
              <a:t>13</a:t>
            </a:fld>
            <a:endParaRPr lang="en-US"/>
          </a:p>
        </p:txBody>
      </p:sp>
      <p:sp>
        <p:nvSpPr>
          <p:cNvPr id="5" name="Rounded Rectangle 4">
            <a:extLst>
              <a:ext uri="{FF2B5EF4-FFF2-40B4-BE49-F238E27FC236}">
                <a16:creationId xmlns:a16="http://schemas.microsoft.com/office/drawing/2014/main" id="{98477ECE-9137-0608-EEDF-C55B3AB0834D}"/>
              </a:ext>
            </a:extLst>
          </p:cNvPr>
          <p:cNvSpPr/>
          <p:nvPr/>
        </p:nvSpPr>
        <p:spPr>
          <a:xfrm>
            <a:off x="977344" y="4242524"/>
            <a:ext cx="7027435" cy="1620393"/>
          </a:xfrm>
          <a:prstGeom prst="roundRect">
            <a:avLst/>
          </a:prstGeom>
          <a:solidFill>
            <a:schemeClr val="bg2">
              <a:lumMod val="75000"/>
              <a:lumOff val="25000"/>
              <a:alpha val="50000"/>
            </a:schemeClr>
          </a:solidFill>
          <a:ln>
            <a:solidFill>
              <a:schemeClr val="accent4"/>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7" name="TextBox 9">
            <a:extLst>
              <a:ext uri="{FF2B5EF4-FFF2-40B4-BE49-F238E27FC236}">
                <a16:creationId xmlns:a16="http://schemas.microsoft.com/office/drawing/2014/main" id="{8CD2C10B-C985-F95A-A62E-EF3B4496AC98}"/>
              </a:ext>
            </a:extLst>
          </p:cNvPr>
          <p:cNvSpPr txBox="1">
            <a:spLocks noChangeArrowheads="1"/>
          </p:cNvSpPr>
          <p:nvPr/>
        </p:nvSpPr>
        <p:spPr bwMode="auto">
          <a:xfrm>
            <a:off x="4094415" y="5266076"/>
            <a:ext cx="137856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Embeddings Endpoint</a:t>
            </a:r>
          </a:p>
        </p:txBody>
      </p:sp>
      <p:sp>
        <p:nvSpPr>
          <p:cNvPr id="8" name="TextBox 9">
            <a:extLst>
              <a:ext uri="{FF2B5EF4-FFF2-40B4-BE49-F238E27FC236}">
                <a16:creationId xmlns:a16="http://schemas.microsoft.com/office/drawing/2014/main" id="{789516A6-A56E-4AE6-A0BE-7A36D9E2942E}"/>
              </a:ext>
            </a:extLst>
          </p:cNvPr>
          <p:cNvSpPr txBox="1">
            <a:spLocks noChangeArrowheads="1"/>
          </p:cNvSpPr>
          <p:nvPr/>
        </p:nvSpPr>
        <p:spPr bwMode="auto">
          <a:xfrm>
            <a:off x="3920144" y="2392011"/>
            <a:ext cx="15068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LLM Endpoint</a:t>
            </a:r>
          </a:p>
        </p:txBody>
      </p:sp>
      <p:pic>
        <p:nvPicPr>
          <p:cNvPr id="9" name="Graphic 6">
            <a:extLst>
              <a:ext uri="{FF2B5EF4-FFF2-40B4-BE49-F238E27FC236}">
                <a16:creationId xmlns:a16="http://schemas.microsoft.com/office/drawing/2014/main" id="{928BE355-2FBE-5EC8-CBEF-E57A3489A2F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366219" y="1964129"/>
            <a:ext cx="434104" cy="469900"/>
          </a:xfrm>
          <a:prstGeom prst="rect">
            <a:avLst/>
          </a:prstGeom>
          <a:noFill/>
          <a:ln>
            <a:noFill/>
          </a:ln>
        </p:spPr>
      </p:pic>
      <p:sp>
        <p:nvSpPr>
          <p:cNvPr id="10" name="TextBox 9">
            <a:extLst>
              <a:ext uri="{FF2B5EF4-FFF2-40B4-BE49-F238E27FC236}">
                <a16:creationId xmlns:a16="http://schemas.microsoft.com/office/drawing/2014/main" id="{CC61D973-4F93-15E1-E4A9-441F3DA2C2C2}"/>
              </a:ext>
            </a:extLst>
          </p:cNvPr>
          <p:cNvSpPr txBox="1"/>
          <p:nvPr/>
        </p:nvSpPr>
        <p:spPr>
          <a:xfrm>
            <a:off x="2049908" y="1702845"/>
            <a:ext cx="1898266"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Question + Context</a:t>
            </a:r>
          </a:p>
        </p:txBody>
      </p:sp>
      <p:sp>
        <p:nvSpPr>
          <p:cNvPr id="11" name="TextBox 10">
            <a:extLst>
              <a:ext uri="{FF2B5EF4-FFF2-40B4-BE49-F238E27FC236}">
                <a16:creationId xmlns:a16="http://schemas.microsoft.com/office/drawing/2014/main" id="{EB6EEA1C-A0D1-4295-45BA-ED329F415F71}"/>
              </a:ext>
            </a:extLst>
          </p:cNvPr>
          <p:cNvSpPr txBox="1"/>
          <p:nvPr/>
        </p:nvSpPr>
        <p:spPr>
          <a:xfrm>
            <a:off x="6689680" y="2256657"/>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Answer</a:t>
            </a:r>
          </a:p>
        </p:txBody>
      </p:sp>
      <p:pic>
        <p:nvPicPr>
          <p:cNvPr id="12" name="Graphic 11" descr="Document">
            <a:extLst>
              <a:ext uri="{FF2B5EF4-FFF2-40B4-BE49-F238E27FC236}">
                <a16:creationId xmlns:a16="http://schemas.microsoft.com/office/drawing/2014/main" id="{7A62AC41-C79D-33DF-81CC-D791938211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56969" y="4620056"/>
            <a:ext cx="481212" cy="481212"/>
          </a:xfrm>
          <a:prstGeom prst="rect">
            <a:avLst/>
          </a:prstGeom>
        </p:spPr>
      </p:pic>
      <p:sp>
        <p:nvSpPr>
          <p:cNvPr id="13" name="TextBox 9">
            <a:extLst>
              <a:ext uri="{FF2B5EF4-FFF2-40B4-BE49-F238E27FC236}">
                <a16:creationId xmlns:a16="http://schemas.microsoft.com/office/drawing/2014/main" id="{52B12D62-2985-81F1-9F9E-CDA5AD65CB12}"/>
              </a:ext>
            </a:extLst>
          </p:cNvPr>
          <p:cNvSpPr txBox="1">
            <a:spLocks noChangeArrowheads="1"/>
          </p:cNvSpPr>
          <p:nvPr/>
        </p:nvSpPr>
        <p:spPr bwMode="auto">
          <a:xfrm>
            <a:off x="5616872" y="5190817"/>
            <a:ext cx="136956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Document Store</a:t>
            </a:r>
          </a:p>
          <a:p>
            <a:pPr algn="ctr" eaLnBrk="1" hangingPunct="1"/>
            <a:r>
              <a:rPr lang="en-US" alt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FAQs, Wiki…</a:t>
            </a:r>
          </a:p>
        </p:txBody>
      </p:sp>
      <p:sp>
        <p:nvSpPr>
          <p:cNvPr id="14" name="Can 13">
            <a:extLst>
              <a:ext uri="{FF2B5EF4-FFF2-40B4-BE49-F238E27FC236}">
                <a16:creationId xmlns:a16="http://schemas.microsoft.com/office/drawing/2014/main" id="{A2C5A419-629F-EA93-4B04-186A4C51702E}"/>
              </a:ext>
            </a:extLst>
          </p:cNvPr>
          <p:cNvSpPr/>
          <p:nvPr/>
        </p:nvSpPr>
        <p:spPr>
          <a:xfrm>
            <a:off x="2272575" y="4527726"/>
            <a:ext cx="1229946" cy="673494"/>
          </a:xfrm>
          <a:prstGeom prst="can">
            <a:avLst/>
          </a:prstGeom>
          <a:solidFill>
            <a:schemeClr val="bg1">
              <a:lumMod val="75000"/>
              <a:alpha val="32105"/>
            </a:schemeClr>
          </a:solidFill>
          <a:ln>
            <a:solidFill>
              <a:schemeClr val="accent1">
                <a:lumMod val="60000"/>
                <a:lumOff val="40000"/>
                <a:alpha val="24390"/>
              </a:schemeClr>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defTabSz="914363"/>
            <a:r>
              <a:rPr lang="en-OM"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Knowledge base </a:t>
            </a:r>
          </a:p>
        </p:txBody>
      </p:sp>
      <p:cxnSp>
        <p:nvCxnSpPr>
          <p:cNvPr id="15" name="Straight Arrow Connector 14">
            <a:extLst>
              <a:ext uri="{FF2B5EF4-FFF2-40B4-BE49-F238E27FC236}">
                <a16:creationId xmlns:a16="http://schemas.microsoft.com/office/drawing/2014/main" id="{87CDD950-0ABA-37C5-8BEB-24B011C186F0}"/>
              </a:ext>
            </a:extLst>
          </p:cNvPr>
          <p:cNvCxnSpPr>
            <a:cxnSpLocks/>
          </p:cNvCxnSpPr>
          <p:nvPr/>
        </p:nvCxnSpPr>
        <p:spPr>
          <a:xfrm>
            <a:off x="1922374" y="2136267"/>
            <a:ext cx="2172041"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F1F660-3493-A57C-A7D0-AA791FC368F5}"/>
              </a:ext>
            </a:extLst>
          </p:cNvPr>
          <p:cNvCxnSpPr>
            <a:cxnSpLocks/>
          </p:cNvCxnSpPr>
          <p:nvPr/>
        </p:nvCxnSpPr>
        <p:spPr>
          <a:xfrm>
            <a:off x="5277887" y="2120170"/>
            <a:ext cx="1293546"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Newspaper">
            <a:extLst>
              <a:ext uri="{FF2B5EF4-FFF2-40B4-BE49-F238E27FC236}">
                <a16:creationId xmlns:a16="http://schemas.microsoft.com/office/drawing/2014/main" id="{6B71A058-DAF6-696B-58B8-1D321D9CDE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44163" y="4527726"/>
            <a:ext cx="760308" cy="760308"/>
          </a:xfrm>
          <a:prstGeom prst="rect">
            <a:avLst/>
          </a:prstGeom>
        </p:spPr>
      </p:pic>
      <p:pic>
        <p:nvPicPr>
          <p:cNvPr id="19" name="Graphic 18" descr="Bullseye">
            <a:extLst>
              <a:ext uri="{FF2B5EF4-FFF2-40B4-BE49-F238E27FC236}">
                <a16:creationId xmlns:a16="http://schemas.microsoft.com/office/drawing/2014/main" id="{C6528A8C-29A4-A37B-C285-19C7632092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3526" y="1781609"/>
            <a:ext cx="594785" cy="594785"/>
          </a:xfrm>
          <a:prstGeom prst="rect">
            <a:avLst/>
          </a:prstGeom>
        </p:spPr>
      </p:pic>
      <p:sp>
        <p:nvSpPr>
          <p:cNvPr id="20" name="TextBox 19">
            <a:extLst>
              <a:ext uri="{FF2B5EF4-FFF2-40B4-BE49-F238E27FC236}">
                <a16:creationId xmlns:a16="http://schemas.microsoft.com/office/drawing/2014/main" id="{D51807A7-61FA-1AF2-2CEC-882D62DC2777}"/>
              </a:ext>
            </a:extLst>
          </p:cNvPr>
          <p:cNvSpPr txBox="1"/>
          <p:nvPr/>
        </p:nvSpPr>
        <p:spPr>
          <a:xfrm>
            <a:off x="2863604" y="2475948"/>
            <a:ext cx="977653"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Context</a:t>
            </a:r>
          </a:p>
        </p:txBody>
      </p:sp>
      <p:sp>
        <p:nvSpPr>
          <p:cNvPr id="21" name="TextBox 20">
            <a:extLst>
              <a:ext uri="{FF2B5EF4-FFF2-40B4-BE49-F238E27FC236}">
                <a16:creationId xmlns:a16="http://schemas.microsoft.com/office/drawing/2014/main" id="{EBA9755F-ADE8-CF9F-2744-083AD068A66F}"/>
              </a:ext>
            </a:extLst>
          </p:cNvPr>
          <p:cNvSpPr txBox="1"/>
          <p:nvPr/>
        </p:nvSpPr>
        <p:spPr>
          <a:xfrm>
            <a:off x="1215119" y="2404455"/>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User</a:t>
            </a:r>
          </a:p>
        </p:txBody>
      </p:sp>
      <p:cxnSp>
        <p:nvCxnSpPr>
          <p:cNvPr id="22" name="Straight Arrow Connector 21">
            <a:extLst>
              <a:ext uri="{FF2B5EF4-FFF2-40B4-BE49-F238E27FC236}">
                <a16:creationId xmlns:a16="http://schemas.microsoft.com/office/drawing/2014/main" id="{BAA53153-A695-7367-9031-BDDA17675345}"/>
              </a:ext>
            </a:extLst>
          </p:cNvPr>
          <p:cNvCxnSpPr>
            <a:cxnSpLocks/>
          </p:cNvCxnSpPr>
          <p:nvPr/>
        </p:nvCxnSpPr>
        <p:spPr>
          <a:xfrm flipH="1" flipV="1">
            <a:off x="5277887" y="4870804"/>
            <a:ext cx="587022" cy="11151"/>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5E9FBD5-0947-B29A-DACB-69A98E912C5B}"/>
              </a:ext>
            </a:extLst>
          </p:cNvPr>
          <p:cNvCxnSpPr>
            <a:cxnSpLocks/>
          </p:cNvCxnSpPr>
          <p:nvPr/>
        </p:nvCxnSpPr>
        <p:spPr>
          <a:xfrm flipH="1">
            <a:off x="3828246" y="4851608"/>
            <a:ext cx="391230"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65DA4E-16B3-E79A-FFA6-8457802BD0C9}"/>
              </a:ext>
            </a:extLst>
          </p:cNvPr>
          <p:cNvCxnSpPr>
            <a:cxnSpLocks/>
          </p:cNvCxnSpPr>
          <p:nvPr/>
        </p:nvCxnSpPr>
        <p:spPr>
          <a:xfrm flipH="1">
            <a:off x="6704471" y="4870804"/>
            <a:ext cx="498667"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4A9ACF2-773B-54D6-B8C5-DFA0CFEAD486}"/>
              </a:ext>
            </a:extLst>
          </p:cNvPr>
          <p:cNvSpPr/>
          <p:nvPr/>
        </p:nvSpPr>
        <p:spPr bwMode="auto">
          <a:xfrm>
            <a:off x="2128986" y="1272592"/>
            <a:ext cx="1506876" cy="4764426"/>
          </a:xfrm>
          <a:prstGeom prst="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8" name="TextBox 9">
            <a:extLst>
              <a:ext uri="{FF2B5EF4-FFF2-40B4-BE49-F238E27FC236}">
                <a16:creationId xmlns:a16="http://schemas.microsoft.com/office/drawing/2014/main" id="{526F7324-2758-8643-F65F-FA97CDA3C3A9}"/>
              </a:ext>
            </a:extLst>
          </p:cNvPr>
          <p:cNvSpPr txBox="1">
            <a:spLocks noChangeArrowheads="1"/>
          </p:cNvSpPr>
          <p:nvPr/>
        </p:nvSpPr>
        <p:spPr bwMode="auto">
          <a:xfrm>
            <a:off x="7097507" y="5069940"/>
            <a:ext cx="78423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New Data</a:t>
            </a:r>
          </a:p>
        </p:txBody>
      </p:sp>
      <p:sp>
        <p:nvSpPr>
          <p:cNvPr id="29" name="TextBox 9">
            <a:extLst>
              <a:ext uri="{FF2B5EF4-FFF2-40B4-BE49-F238E27FC236}">
                <a16:creationId xmlns:a16="http://schemas.microsoft.com/office/drawing/2014/main" id="{BC591359-A8B6-3829-E315-E870CAF0B2AA}"/>
              </a:ext>
            </a:extLst>
          </p:cNvPr>
          <p:cNvSpPr txBox="1">
            <a:spLocks noChangeArrowheads="1"/>
          </p:cNvSpPr>
          <p:nvPr/>
        </p:nvSpPr>
        <p:spPr bwMode="auto">
          <a:xfrm>
            <a:off x="2312303" y="5308467"/>
            <a:ext cx="116302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rPr>
              <a:t>Vector DB</a:t>
            </a:r>
          </a:p>
        </p:txBody>
      </p:sp>
      <p:cxnSp>
        <p:nvCxnSpPr>
          <p:cNvPr id="30" name="Straight Arrow Connector 29">
            <a:extLst>
              <a:ext uri="{FF2B5EF4-FFF2-40B4-BE49-F238E27FC236}">
                <a16:creationId xmlns:a16="http://schemas.microsoft.com/office/drawing/2014/main" id="{39D41597-BF5A-212C-CAA0-E775D4E60F8C}"/>
              </a:ext>
            </a:extLst>
          </p:cNvPr>
          <p:cNvCxnSpPr>
            <a:cxnSpLocks/>
          </p:cNvCxnSpPr>
          <p:nvPr/>
        </p:nvCxnSpPr>
        <p:spPr>
          <a:xfrm flipH="1" flipV="1">
            <a:off x="2863604" y="2220716"/>
            <a:ext cx="11619" cy="992262"/>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A3E7F9-4E91-9924-C19D-78F89BC85669}"/>
              </a:ext>
            </a:extLst>
          </p:cNvPr>
          <p:cNvCxnSpPr>
            <a:cxnSpLocks/>
            <a:stCxn id="14" idx="1"/>
          </p:cNvCxnSpPr>
          <p:nvPr/>
        </p:nvCxnSpPr>
        <p:spPr>
          <a:xfrm flipH="1" flipV="1">
            <a:off x="2876232" y="3894799"/>
            <a:ext cx="11316" cy="632927"/>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8E7E086-B3DE-6D58-6428-6275F1F8BD6C}"/>
              </a:ext>
            </a:extLst>
          </p:cNvPr>
          <p:cNvGrpSpPr/>
          <p:nvPr/>
        </p:nvGrpSpPr>
        <p:grpSpPr>
          <a:xfrm>
            <a:off x="4371164" y="4379282"/>
            <a:ext cx="824655" cy="821938"/>
            <a:chOff x="5311725" y="2343736"/>
            <a:chExt cx="1568549" cy="1563382"/>
          </a:xfrm>
        </p:grpSpPr>
        <p:sp>
          <p:nvSpPr>
            <p:cNvPr id="33" name="Freeform: Shape 39">
              <a:extLst>
                <a:ext uri="{FF2B5EF4-FFF2-40B4-BE49-F238E27FC236}">
                  <a16:creationId xmlns:a16="http://schemas.microsoft.com/office/drawing/2014/main" id="{F7140151-1BA9-5852-7C55-09DFF96C1BA4}"/>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4" name="Freeform: Shape 40">
              <a:extLst>
                <a:ext uri="{FF2B5EF4-FFF2-40B4-BE49-F238E27FC236}">
                  <a16:creationId xmlns:a16="http://schemas.microsoft.com/office/drawing/2014/main" id="{B1F51833-4588-9E9B-4372-5E96540EC11E}"/>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5" name="Freeform: Shape 43">
              <a:extLst>
                <a:ext uri="{FF2B5EF4-FFF2-40B4-BE49-F238E27FC236}">
                  <a16:creationId xmlns:a16="http://schemas.microsoft.com/office/drawing/2014/main" id="{86AE1DF6-654C-5CB1-7F45-AF2D8DBB7C36}"/>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6" name="Freeform: Shape 44">
              <a:extLst>
                <a:ext uri="{FF2B5EF4-FFF2-40B4-BE49-F238E27FC236}">
                  <a16:creationId xmlns:a16="http://schemas.microsoft.com/office/drawing/2014/main" id="{BF125BF6-72BF-2A1C-26E9-A0B8DB188264}"/>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7" name="Freeform: Shape 45">
              <a:extLst>
                <a:ext uri="{FF2B5EF4-FFF2-40B4-BE49-F238E27FC236}">
                  <a16:creationId xmlns:a16="http://schemas.microsoft.com/office/drawing/2014/main" id="{B261E675-6F58-49C6-D926-68F9D17F5197}"/>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8" name="Freeform: Shape 46">
              <a:extLst>
                <a:ext uri="{FF2B5EF4-FFF2-40B4-BE49-F238E27FC236}">
                  <a16:creationId xmlns:a16="http://schemas.microsoft.com/office/drawing/2014/main" id="{13403B66-F814-EC27-86A7-68716766C970}"/>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39" name="Freeform: Shape 47">
              <a:extLst>
                <a:ext uri="{FF2B5EF4-FFF2-40B4-BE49-F238E27FC236}">
                  <a16:creationId xmlns:a16="http://schemas.microsoft.com/office/drawing/2014/main" id="{19ACE4AF-5EDB-0864-01CE-677BD02960EB}"/>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0" name="Freeform: Shape 48">
              <a:extLst>
                <a:ext uri="{FF2B5EF4-FFF2-40B4-BE49-F238E27FC236}">
                  <a16:creationId xmlns:a16="http://schemas.microsoft.com/office/drawing/2014/main" id="{182BCAD5-52EE-557C-D31A-E2FC1BDE0C7F}"/>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1" name="Freeform: Shape 49">
              <a:extLst>
                <a:ext uri="{FF2B5EF4-FFF2-40B4-BE49-F238E27FC236}">
                  <a16:creationId xmlns:a16="http://schemas.microsoft.com/office/drawing/2014/main" id="{4EC79CD0-5976-DACC-CDDF-1321E225A4C3}"/>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2" name="Freeform: Shape 50">
              <a:extLst>
                <a:ext uri="{FF2B5EF4-FFF2-40B4-BE49-F238E27FC236}">
                  <a16:creationId xmlns:a16="http://schemas.microsoft.com/office/drawing/2014/main" id="{738E96F1-262E-970C-8A5A-57295048B31B}"/>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3" name="Freeform: Shape 51">
              <a:extLst>
                <a:ext uri="{FF2B5EF4-FFF2-40B4-BE49-F238E27FC236}">
                  <a16:creationId xmlns:a16="http://schemas.microsoft.com/office/drawing/2014/main" id="{E0368DF8-2B14-E8C8-964C-45EB56FD2BEB}"/>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4" name="Freeform: Shape 52">
              <a:extLst>
                <a:ext uri="{FF2B5EF4-FFF2-40B4-BE49-F238E27FC236}">
                  <a16:creationId xmlns:a16="http://schemas.microsoft.com/office/drawing/2014/main" id="{692F67CD-208C-1E1C-75ED-61F4A8C64F84}"/>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5" name="Freeform: Shape 53">
              <a:extLst>
                <a:ext uri="{FF2B5EF4-FFF2-40B4-BE49-F238E27FC236}">
                  <a16:creationId xmlns:a16="http://schemas.microsoft.com/office/drawing/2014/main" id="{0A59DA41-E994-2914-B812-AA7B9F5E0AF4}"/>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6" name="Freeform: Shape 54">
              <a:extLst>
                <a:ext uri="{FF2B5EF4-FFF2-40B4-BE49-F238E27FC236}">
                  <a16:creationId xmlns:a16="http://schemas.microsoft.com/office/drawing/2014/main" id="{098C94DE-7395-8B4E-E6B2-ED34FBD3C75C}"/>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7" name="Freeform: Shape 55">
              <a:extLst>
                <a:ext uri="{FF2B5EF4-FFF2-40B4-BE49-F238E27FC236}">
                  <a16:creationId xmlns:a16="http://schemas.microsoft.com/office/drawing/2014/main" id="{03BED643-895F-E15D-49FF-2B4F070C80A8}"/>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8" name="Freeform: Shape 56">
              <a:extLst>
                <a:ext uri="{FF2B5EF4-FFF2-40B4-BE49-F238E27FC236}">
                  <a16:creationId xmlns:a16="http://schemas.microsoft.com/office/drawing/2014/main" id="{04159850-781D-E305-ADAE-2DE516F97EA2}"/>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49" name="Freeform: Shape 57">
              <a:extLst>
                <a:ext uri="{FF2B5EF4-FFF2-40B4-BE49-F238E27FC236}">
                  <a16:creationId xmlns:a16="http://schemas.microsoft.com/office/drawing/2014/main" id="{E2B0BBD1-285B-EA19-D158-1525155B0C4E}"/>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0" name="Freeform: Shape 58">
              <a:extLst>
                <a:ext uri="{FF2B5EF4-FFF2-40B4-BE49-F238E27FC236}">
                  <a16:creationId xmlns:a16="http://schemas.microsoft.com/office/drawing/2014/main" id="{87700566-77EB-1933-905D-95DEE89D4226}"/>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1" name="Freeform: Shape 59">
              <a:extLst>
                <a:ext uri="{FF2B5EF4-FFF2-40B4-BE49-F238E27FC236}">
                  <a16:creationId xmlns:a16="http://schemas.microsoft.com/office/drawing/2014/main" id="{DE2AF4F9-5391-7B3A-5395-9C4E352FBA07}"/>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2" name="Freeform: Shape 60">
              <a:extLst>
                <a:ext uri="{FF2B5EF4-FFF2-40B4-BE49-F238E27FC236}">
                  <a16:creationId xmlns:a16="http://schemas.microsoft.com/office/drawing/2014/main" id="{54D64E83-25E9-93E8-C9C9-AECF3CB524E8}"/>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grpSp>
        <p:nvGrpSpPr>
          <p:cNvPr id="53" name="Group 52">
            <a:extLst>
              <a:ext uri="{FF2B5EF4-FFF2-40B4-BE49-F238E27FC236}">
                <a16:creationId xmlns:a16="http://schemas.microsoft.com/office/drawing/2014/main" id="{C1B9C7C1-8C23-7D64-5074-6E8421612A6D}"/>
              </a:ext>
            </a:extLst>
          </p:cNvPr>
          <p:cNvGrpSpPr/>
          <p:nvPr/>
        </p:nvGrpSpPr>
        <p:grpSpPr>
          <a:xfrm>
            <a:off x="2601627" y="3292267"/>
            <a:ext cx="523953" cy="522227"/>
            <a:chOff x="5311725" y="2343736"/>
            <a:chExt cx="1568549" cy="1563382"/>
          </a:xfrm>
        </p:grpSpPr>
        <p:sp>
          <p:nvSpPr>
            <p:cNvPr id="54" name="Freeform: Shape 39">
              <a:extLst>
                <a:ext uri="{FF2B5EF4-FFF2-40B4-BE49-F238E27FC236}">
                  <a16:creationId xmlns:a16="http://schemas.microsoft.com/office/drawing/2014/main" id="{DC1E11F8-C73E-15ED-FD42-B7FEC00E2151}"/>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5" name="Freeform: Shape 40">
              <a:extLst>
                <a:ext uri="{FF2B5EF4-FFF2-40B4-BE49-F238E27FC236}">
                  <a16:creationId xmlns:a16="http://schemas.microsoft.com/office/drawing/2014/main" id="{79B5B079-BC73-860A-E21E-1085B0C8E5E3}"/>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6" name="Freeform: Shape 43">
              <a:extLst>
                <a:ext uri="{FF2B5EF4-FFF2-40B4-BE49-F238E27FC236}">
                  <a16:creationId xmlns:a16="http://schemas.microsoft.com/office/drawing/2014/main" id="{05BFCBEE-125E-68DD-ECF5-C59AEFFC22E6}"/>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7" name="Freeform: Shape 44">
              <a:extLst>
                <a:ext uri="{FF2B5EF4-FFF2-40B4-BE49-F238E27FC236}">
                  <a16:creationId xmlns:a16="http://schemas.microsoft.com/office/drawing/2014/main" id="{8B5978ED-62EC-4A6C-7031-E83CB167BB78}"/>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8" name="Freeform: Shape 45">
              <a:extLst>
                <a:ext uri="{FF2B5EF4-FFF2-40B4-BE49-F238E27FC236}">
                  <a16:creationId xmlns:a16="http://schemas.microsoft.com/office/drawing/2014/main" id="{84190B55-6EB1-CB3D-A00D-4C823F0F50EE}"/>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59" name="Freeform: Shape 46">
              <a:extLst>
                <a:ext uri="{FF2B5EF4-FFF2-40B4-BE49-F238E27FC236}">
                  <a16:creationId xmlns:a16="http://schemas.microsoft.com/office/drawing/2014/main" id="{A7573D2C-A207-25E9-4F17-519D88ACFE52}"/>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0" name="Freeform: Shape 47">
              <a:extLst>
                <a:ext uri="{FF2B5EF4-FFF2-40B4-BE49-F238E27FC236}">
                  <a16:creationId xmlns:a16="http://schemas.microsoft.com/office/drawing/2014/main" id="{3869E493-20E4-C78C-9325-C18CB45BDD40}"/>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1" name="Freeform: Shape 48">
              <a:extLst>
                <a:ext uri="{FF2B5EF4-FFF2-40B4-BE49-F238E27FC236}">
                  <a16:creationId xmlns:a16="http://schemas.microsoft.com/office/drawing/2014/main" id="{7584C793-62A5-DB1E-2426-8EEED8F18997}"/>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2" name="Freeform: Shape 49">
              <a:extLst>
                <a:ext uri="{FF2B5EF4-FFF2-40B4-BE49-F238E27FC236}">
                  <a16:creationId xmlns:a16="http://schemas.microsoft.com/office/drawing/2014/main" id="{B71BA9B6-F209-25E6-2C95-08DDC83F202D}"/>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3" name="Freeform: Shape 50">
              <a:extLst>
                <a:ext uri="{FF2B5EF4-FFF2-40B4-BE49-F238E27FC236}">
                  <a16:creationId xmlns:a16="http://schemas.microsoft.com/office/drawing/2014/main" id="{BAC6D2F8-B5D7-1C62-4864-5CFE6E6E7594}"/>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4" name="Freeform: Shape 51">
              <a:extLst>
                <a:ext uri="{FF2B5EF4-FFF2-40B4-BE49-F238E27FC236}">
                  <a16:creationId xmlns:a16="http://schemas.microsoft.com/office/drawing/2014/main" id="{D0ACCB1E-2A6A-6F57-1674-E60F7E061C3C}"/>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5" name="Freeform: Shape 52">
              <a:extLst>
                <a:ext uri="{FF2B5EF4-FFF2-40B4-BE49-F238E27FC236}">
                  <a16:creationId xmlns:a16="http://schemas.microsoft.com/office/drawing/2014/main" id="{6112FED4-EE11-E850-EC50-FE306771E151}"/>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6" name="Freeform: Shape 53">
              <a:extLst>
                <a:ext uri="{FF2B5EF4-FFF2-40B4-BE49-F238E27FC236}">
                  <a16:creationId xmlns:a16="http://schemas.microsoft.com/office/drawing/2014/main" id="{F74BEE6F-85F5-9FEA-40B8-778F0BFB628C}"/>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7" name="Freeform: Shape 54">
              <a:extLst>
                <a:ext uri="{FF2B5EF4-FFF2-40B4-BE49-F238E27FC236}">
                  <a16:creationId xmlns:a16="http://schemas.microsoft.com/office/drawing/2014/main" id="{3614EF51-3010-14B5-3C18-24F71B48FED6}"/>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8" name="Freeform: Shape 55">
              <a:extLst>
                <a:ext uri="{FF2B5EF4-FFF2-40B4-BE49-F238E27FC236}">
                  <a16:creationId xmlns:a16="http://schemas.microsoft.com/office/drawing/2014/main" id="{F6C0C096-E4A0-22A0-6F58-8708974A1853}"/>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69" name="Freeform: Shape 56">
              <a:extLst>
                <a:ext uri="{FF2B5EF4-FFF2-40B4-BE49-F238E27FC236}">
                  <a16:creationId xmlns:a16="http://schemas.microsoft.com/office/drawing/2014/main" id="{2E5974D1-9488-0FE2-A3A9-11FAB2B655F9}"/>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0" name="Freeform: Shape 57">
              <a:extLst>
                <a:ext uri="{FF2B5EF4-FFF2-40B4-BE49-F238E27FC236}">
                  <a16:creationId xmlns:a16="http://schemas.microsoft.com/office/drawing/2014/main" id="{83D76DDC-D459-43CB-2319-A4A95FBD3932}"/>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1" name="Freeform: Shape 58">
              <a:extLst>
                <a:ext uri="{FF2B5EF4-FFF2-40B4-BE49-F238E27FC236}">
                  <a16:creationId xmlns:a16="http://schemas.microsoft.com/office/drawing/2014/main" id="{21B4E2BE-022E-6DA9-D7FF-09FB7EF8E130}"/>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2" name="Freeform: Shape 59">
              <a:extLst>
                <a:ext uri="{FF2B5EF4-FFF2-40B4-BE49-F238E27FC236}">
                  <a16:creationId xmlns:a16="http://schemas.microsoft.com/office/drawing/2014/main" id="{2446AA59-ED8B-6492-3D72-69B13A1DFBDC}"/>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3" name="Freeform: Shape 60">
              <a:extLst>
                <a:ext uri="{FF2B5EF4-FFF2-40B4-BE49-F238E27FC236}">
                  <a16:creationId xmlns:a16="http://schemas.microsoft.com/office/drawing/2014/main" id="{3013A416-64AD-34D5-1508-03022082D3A8}"/>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grpSp>
        <p:nvGrpSpPr>
          <p:cNvPr id="74" name="Group 73">
            <a:extLst>
              <a:ext uri="{FF2B5EF4-FFF2-40B4-BE49-F238E27FC236}">
                <a16:creationId xmlns:a16="http://schemas.microsoft.com/office/drawing/2014/main" id="{26261FEF-D4B9-351C-238A-04A0ECB4D758}"/>
              </a:ext>
            </a:extLst>
          </p:cNvPr>
          <p:cNvGrpSpPr/>
          <p:nvPr/>
        </p:nvGrpSpPr>
        <p:grpSpPr>
          <a:xfrm>
            <a:off x="4305426" y="1710091"/>
            <a:ext cx="660179" cy="658004"/>
            <a:chOff x="5311725" y="2343736"/>
            <a:chExt cx="1568549" cy="1563382"/>
          </a:xfrm>
        </p:grpSpPr>
        <p:sp>
          <p:nvSpPr>
            <p:cNvPr id="75" name="Freeform: Shape 39">
              <a:extLst>
                <a:ext uri="{FF2B5EF4-FFF2-40B4-BE49-F238E27FC236}">
                  <a16:creationId xmlns:a16="http://schemas.microsoft.com/office/drawing/2014/main" id="{BA3CF28D-5CFB-6498-2A25-D9A7F9ABDF5B}"/>
                </a:ext>
              </a:extLst>
            </p:cNvPr>
            <p:cNvSpPr/>
            <p:nvPr/>
          </p:nvSpPr>
          <p:spPr>
            <a:xfrm>
              <a:off x="5311725" y="2947123"/>
              <a:ext cx="38760" cy="37469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6" name="Freeform: Shape 40">
              <a:extLst>
                <a:ext uri="{FF2B5EF4-FFF2-40B4-BE49-F238E27FC236}">
                  <a16:creationId xmlns:a16="http://schemas.microsoft.com/office/drawing/2014/main" id="{D8121162-F0BB-713E-A317-7C9342CFEEFC}"/>
                </a:ext>
              </a:extLst>
            </p:cNvPr>
            <p:cNvSpPr/>
            <p:nvPr/>
          </p:nvSpPr>
          <p:spPr>
            <a:xfrm>
              <a:off x="5694173" y="2630570"/>
              <a:ext cx="219650" cy="516821"/>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7" name="Freeform: Shape 43">
              <a:extLst>
                <a:ext uri="{FF2B5EF4-FFF2-40B4-BE49-F238E27FC236}">
                  <a16:creationId xmlns:a16="http://schemas.microsoft.com/office/drawing/2014/main" id="{6E83EC01-AE80-D95E-BCB5-7FD82336875D}"/>
                </a:ext>
              </a:extLst>
            </p:cNvPr>
            <p:cNvSpPr/>
            <p:nvPr/>
          </p:nvSpPr>
          <p:spPr>
            <a:xfrm>
              <a:off x="5502949" y="2821793"/>
              <a:ext cx="219650" cy="129203"/>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8" name="Freeform: Shape 44">
              <a:extLst>
                <a:ext uri="{FF2B5EF4-FFF2-40B4-BE49-F238E27FC236}">
                  <a16:creationId xmlns:a16="http://schemas.microsoft.com/office/drawing/2014/main" id="{405D01AF-3575-5570-AA40-F5C75C28C883}"/>
                </a:ext>
              </a:extLst>
            </p:cNvPr>
            <p:cNvSpPr/>
            <p:nvPr/>
          </p:nvSpPr>
          <p:spPr>
            <a:xfrm>
              <a:off x="5694173" y="2458728"/>
              <a:ext cx="38760" cy="271329"/>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79" name="Freeform: Shape 45">
              <a:extLst>
                <a:ext uri="{FF2B5EF4-FFF2-40B4-BE49-F238E27FC236}">
                  <a16:creationId xmlns:a16="http://schemas.microsoft.com/office/drawing/2014/main" id="{A44A3EC9-35BF-F6A0-481C-DF19A7C69512}"/>
                </a:ext>
              </a:extLst>
            </p:cNvPr>
            <p:cNvSpPr/>
            <p:nvPr/>
          </p:nvSpPr>
          <p:spPr>
            <a:xfrm>
              <a:off x="5311725" y="3010436"/>
              <a:ext cx="219650" cy="142126"/>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0" name="Freeform: Shape 46">
              <a:extLst>
                <a:ext uri="{FF2B5EF4-FFF2-40B4-BE49-F238E27FC236}">
                  <a16:creationId xmlns:a16="http://schemas.microsoft.com/office/drawing/2014/main" id="{F8BC5F28-AF97-7002-DFAA-8453021276D7}"/>
                </a:ext>
              </a:extLst>
            </p:cNvPr>
            <p:cNvSpPr/>
            <p:nvPr/>
          </p:nvSpPr>
          <p:spPr>
            <a:xfrm>
              <a:off x="5502949" y="3299855"/>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1" name="Freeform: Shape 47">
              <a:extLst>
                <a:ext uri="{FF2B5EF4-FFF2-40B4-BE49-F238E27FC236}">
                  <a16:creationId xmlns:a16="http://schemas.microsoft.com/office/drawing/2014/main" id="{FE59A70C-9AF2-9061-F430-D4D45D95FAED}"/>
                </a:ext>
              </a:extLst>
            </p:cNvPr>
            <p:cNvSpPr/>
            <p:nvPr/>
          </p:nvSpPr>
          <p:spPr>
            <a:xfrm>
              <a:off x="5677376" y="3661627"/>
              <a:ext cx="219650" cy="142126"/>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2" name="Freeform: Shape 48">
              <a:extLst>
                <a:ext uri="{FF2B5EF4-FFF2-40B4-BE49-F238E27FC236}">
                  <a16:creationId xmlns:a16="http://schemas.microsoft.com/office/drawing/2014/main" id="{4B53AC02-922A-0ED5-DA22-72DD13F05857}"/>
                </a:ext>
              </a:extLst>
            </p:cNvPr>
            <p:cNvSpPr/>
            <p:nvPr/>
          </p:nvSpPr>
          <p:spPr>
            <a:xfrm>
              <a:off x="5661872" y="3299855"/>
              <a:ext cx="452220" cy="258411"/>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3" name="Freeform: Shape 49">
              <a:extLst>
                <a:ext uri="{FF2B5EF4-FFF2-40B4-BE49-F238E27FC236}">
                  <a16:creationId xmlns:a16="http://schemas.microsoft.com/office/drawing/2014/main" id="{01B02451-6C3B-2491-B3E6-85D95F2A505C}"/>
                </a:ext>
              </a:extLst>
            </p:cNvPr>
            <p:cNvSpPr/>
            <p:nvPr/>
          </p:nvSpPr>
          <p:spPr>
            <a:xfrm>
              <a:off x="5502949" y="3108631"/>
              <a:ext cx="219650" cy="155045"/>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4" name="Freeform: Shape 50">
              <a:extLst>
                <a:ext uri="{FF2B5EF4-FFF2-40B4-BE49-F238E27FC236}">
                  <a16:creationId xmlns:a16="http://schemas.microsoft.com/office/drawing/2014/main" id="{FBAA081E-9EEC-B914-9A2A-5E6F6F9B1048}"/>
                </a:ext>
              </a:extLst>
            </p:cNvPr>
            <p:cNvSpPr/>
            <p:nvPr/>
          </p:nvSpPr>
          <p:spPr>
            <a:xfrm>
              <a:off x="5311725" y="2343736"/>
              <a:ext cx="801073" cy="156338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5" name="Freeform: Shape 51">
              <a:extLst>
                <a:ext uri="{FF2B5EF4-FFF2-40B4-BE49-F238E27FC236}">
                  <a16:creationId xmlns:a16="http://schemas.microsoft.com/office/drawing/2014/main" id="{18E72059-3AD2-E3F0-4788-F958911ED9CC}"/>
                </a:ext>
              </a:extLst>
            </p:cNvPr>
            <p:cNvSpPr/>
            <p:nvPr/>
          </p:nvSpPr>
          <p:spPr>
            <a:xfrm>
              <a:off x="5694173" y="3108631"/>
              <a:ext cx="219650" cy="323012"/>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6" name="Freeform: Shape 52">
              <a:extLst>
                <a:ext uri="{FF2B5EF4-FFF2-40B4-BE49-F238E27FC236}">
                  <a16:creationId xmlns:a16="http://schemas.microsoft.com/office/drawing/2014/main" id="{14642B4A-88DC-EC70-C248-6F081FC9D587}"/>
                </a:ext>
              </a:extLst>
            </p:cNvPr>
            <p:cNvSpPr/>
            <p:nvPr/>
          </p:nvSpPr>
          <p:spPr>
            <a:xfrm>
              <a:off x="6841514" y="2947123"/>
              <a:ext cx="38760" cy="37469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7" name="Freeform: Shape 53">
              <a:extLst>
                <a:ext uri="{FF2B5EF4-FFF2-40B4-BE49-F238E27FC236}">
                  <a16:creationId xmlns:a16="http://schemas.microsoft.com/office/drawing/2014/main" id="{01FE0F12-7040-1A46-CBAB-E2F460AACC04}"/>
                </a:ext>
              </a:extLst>
            </p:cNvPr>
            <p:cNvSpPr/>
            <p:nvPr/>
          </p:nvSpPr>
          <p:spPr>
            <a:xfrm>
              <a:off x="6650291" y="3204241"/>
              <a:ext cx="219650" cy="129203"/>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8" name="Freeform: Shape 54">
              <a:extLst>
                <a:ext uri="{FF2B5EF4-FFF2-40B4-BE49-F238E27FC236}">
                  <a16:creationId xmlns:a16="http://schemas.microsoft.com/office/drawing/2014/main" id="{9391CBD7-431A-CB7D-9900-B152EA16FC13}"/>
                </a:ext>
              </a:extLst>
            </p:cNvPr>
            <p:cNvSpPr/>
            <p:nvPr/>
          </p:nvSpPr>
          <p:spPr>
            <a:xfrm>
              <a:off x="6523669" y="2693883"/>
              <a:ext cx="155045" cy="38760"/>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89" name="Freeform: Shape 55">
              <a:extLst>
                <a:ext uri="{FF2B5EF4-FFF2-40B4-BE49-F238E27FC236}">
                  <a16:creationId xmlns:a16="http://schemas.microsoft.com/office/drawing/2014/main" id="{DBA0EAD4-91D2-C30B-4496-28DC6051F264}"/>
                </a:ext>
              </a:extLst>
            </p:cNvPr>
            <p:cNvSpPr/>
            <p:nvPr/>
          </p:nvSpPr>
          <p:spPr>
            <a:xfrm>
              <a:off x="6076620" y="3555680"/>
              <a:ext cx="219650" cy="38760"/>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0" name="Freeform: Shape 56">
              <a:extLst>
                <a:ext uri="{FF2B5EF4-FFF2-40B4-BE49-F238E27FC236}">
                  <a16:creationId xmlns:a16="http://schemas.microsoft.com/office/drawing/2014/main" id="{A5B187F8-5F4F-EFF0-495C-83AC8D932AA8}"/>
                </a:ext>
              </a:extLst>
            </p:cNvPr>
            <p:cNvSpPr/>
            <p:nvPr/>
          </p:nvSpPr>
          <p:spPr>
            <a:xfrm>
              <a:off x="6395754" y="2630570"/>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1" name="Freeform: Shape 57">
              <a:extLst>
                <a:ext uri="{FF2B5EF4-FFF2-40B4-BE49-F238E27FC236}">
                  <a16:creationId xmlns:a16="http://schemas.microsoft.com/office/drawing/2014/main" id="{EBB4EC8F-0853-6DAD-D346-75FF5E0AC7E6}"/>
                </a:ext>
              </a:extLst>
            </p:cNvPr>
            <p:cNvSpPr/>
            <p:nvPr/>
          </p:nvSpPr>
          <p:spPr>
            <a:xfrm>
              <a:off x="6523669" y="310863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2" name="Freeform: Shape 58">
              <a:extLst>
                <a:ext uri="{FF2B5EF4-FFF2-40B4-BE49-F238E27FC236}">
                  <a16:creationId xmlns:a16="http://schemas.microsoft.com/office/drawing/2014/main" id="{8643D892-AB06-A958-CB51-1842C75B154C}"/>
                </a:ext>
              </a:extLst>
            </p:cNvPr>
            <p:cNvSpPr/>
            <p:nvPr/>
          </p:nvSpPr>
          <p:spPr>
            <a:xfrm>
              <a:off x="6267844" y="2949708"/>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3" name="Freeform: Shape 59">
              <a:extLst>
                <a:ext uri="{FF2B5EF4-FFF2-40B4-BE49-F238E27FC236}">
                  <a16:creationId xmlns:a16="http://schemas.microsoft.com/office/drawing/2014/main" id="{7AC99562-44A0-E8A5-2CE9-D23A00C60D91}"/>
                </a:ext>
              </a:extLst>
            </p:cNvPr>
            <p:cNvSpPr/>
            <p:nvPr/>
          </p:nvSpPr>
          <p:spPr>
            <a:xfrm>
              <a:off x="6267844" y="3492371"/>
              <a:ext cx="155045" cy="155045"/>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94" name="Freeform: Shape 60">
              <a:extLst>
                <a:ext uri="{FF2B5EF4-FFF2-40B4-BE49-F238E27FC236}">
                  <a16:creationId xmlns:a16="http://schemas.microsoft.com/office/drawing/2014/main" id="{EC539955-F128-DB29-1E28-6C4CE1AEE3F8}"/>
                </a:ext>
              </a:extLst>
            </p:cNvPr>
            <p:cNvSpPr/>
            <p:nvPr/>
          </p:nvSpPr>
          <p:spPr>
            <a:xfrm>
              <a:off x="6076620" y="2343736"/>
              <a:ext cx="801073" cy="156338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25400" cap="flat">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grpSp>
      <p:sp>
        <p:nvSpPr>
          <p:cNvPr id="18" name="TextBox 17">
            <a:extLst>
              <a:ext uri="{FF2B5EF4-FFF2-40B4-BE49-F238E27FC236}">
                <a16:creationId xmlns:a16="http://schemas.microsoft.com/office/drawing/2014/main" id="{AB2286BC-A118-2425-07EA-6BBBA2BB87A5}"/>
              </a:ext>
            </a:extLst>
          </p:cNvPr>
          <p:cNvSpPr txBox="1"/>
          <p:nvPr/>
        </p:nvSpPr>
        <p:spPr>
          <a:xfrm>
            <a:off x="3847067" y="3477493"/>
            <a:ext cx="2002151" cy="276999"/>
          </a:xfrm>
          <a:prstGeom prst="rect">
            <a:avLst/>
          </a:prstGeom>
          <a:noFill/>
        </p:spPr>
        <p:txBody>
          <a:bodyPr wrap="none" lIns="0" rIns="0" rtlCol="0">
            <a:spAutoFit/>
          </a:bodyPr>
          <a:lstStyle/>
          <a:p>
            <a:pPr algn="l"/>
            <a:r>
              <a:rPr lang="en-US" sz="1200" dirty="0">
                <a:solidFill>
                  <a:schemeClr val="tx1">
                    <a:lumMod val="65000"/>
                    <a:lumOff val="35000"/>
                  </a:schemeClr>
                </a:solidFill>
              </a:rPr>
              <a:t>Retrieve relevant documents</a:t>
            </a:r>
          </a:p>
        </p:txBody>
      </p:sp>
      <p:sp>
        <p:nvSpPr>
          <p:cNvPr id="96" name="Rectangle: Rounded Corners 11">
            <a:extLst>
              <a:ext uri="{FF2B5EF4-FFF2-40B4-BE49-F238E27FC236}">
                <a16:creationId xmlns:a16="http://schemas.microsoft.com/office/drawing/2014/main" id="{0863C4AF-98F1-41EE-D44D-1B90D14C8169}"/>
              </a:ext>
            </a:extLst>
          </p:cNvPr>
          <p:cNvSpPr/>
          <p:nvPr/>
        </p:nvSpPr>
        <p:spPr>
          <a:xfrm>
            <a:off x="9288993" y="1830815"/>
            <a:ext cx="2048415" cy="3611198"/>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97" name="TextBox 96">
            <a:extLst>
              <a:ext uri="{FF2B5EF4-FFF2-40B4-BE49-F238E27FC236}">
                <a16:creationId xmlns:a16="http://schemas.microsoft.com/office/drawing/2014/main" id="{BEB49F75-9639-DD6A-B720-716916FA6B0F}"/>
              </a:ext>
            </a:extLst>
          </p:cNvPr>
          <p:cNvSpPr txBox="1"/>
          <p:nvPr/>
        </p:nvSpPr>
        <p:spPr>
          <a:xfrm>
            <a:off x="9374036" y="3406684"/>
            <a:ext cx="1878327" cy="1384995"/>
          </a:xfrm>
          <a:prstGeom prst="rect">
            <a:avLst/>
          </a:prstGeom>
          <a:noFill/>
        </p:spPr>
        <p:txBody>
          <a:bodyPr wrap="square" lIns="0" rIns="0" rtlCol="0">
            <a:spAutoFit/>
          </a:bodyPr>
          <a:lstStyle/>
          <a:p>
            <a:pPr marL="0" marR="0" lvl="0" indent="0" algn="ctr" defTabSz="609561"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rPr>
              <a:t>Validate model outputs with sources of the generated content to enhance the accuracy and reliability</a:t>
            </a:r>
            <a:endParaRPr kumimoji="0" lang="en-US" sz="1050" b="0" i="1" u="none" strike="noStrike" kern="1200" cap="none" spc="0" normalizeH="0" baseline="0" noProof="0" dirty="0">
              <a:ln>
                <a:noFill/>
              </a:ln>
              <a:solidFill>
                <a:schemeClr val="tx1">
                  <a:lumMod val="65000"/>
                  <a:lumOff val="35000"/>
                </a:schemeClr>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TextBox 98">
            <a:extLst>
              <a:ext uri="{FF2B5EF4-FFF2-40B4-BE49-F238E27FC236}">
                <a16:creationId xmlns:a16="http://schemas.microsoft.com/office/drawing/2014/main" id="{4C83F444-3930-B5D6-8A5B-DD6FC36868FA}"/>
              </a:ext>
            </a:extLst>
          </p:cNvPr>
          <p:cNvSpPr txBox="1"/>
          <p:nvPr/>
        </p:nvSpPr>
        <p:spPr>
          <a:xfrm>
            <a:off x="9318754" y="2331358"/>
            <a:ext cx="1953866" cy="830997"/>
          </a:xfrm>
          <a:prstGeom prst="rect">
            <a:avLst/>
          </a:prstGeom>
          <a:noFill/>
        </p:spPr>
        <p:txBody>
          <a:bodyPr wrap="square" lIns="0" rIns="0" rtlCol="0">
            <a:spAutoFit/>
          </a:bodyPr>
          <a:lstStyle/>
          <a:p>
            <a:pPr algn="ctr"/>
            <a:r>
              <a:rPr kumimoji="0" lang="en-US" sz="16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Enhancing Reliability and Accuracy</a:t>
            </a:r>
            <a:endParaRPr lang="en-US" sz="1600" dirty="0">
              <a:latin typeface="Amazon Ember"/>
            </a:endParaRPr>
          </a:p>
        </p:txBody>
      </p:sp>
    </p:spTree>
    <p:extLst>
      <p:ext uri="{BB962C8B-B14F-4D97-AF65-F5344CB8AC3E}">
        <p14:creationId xmlns:p14="http://schemas.microsoft.com/office/powerpoint/2010/main" val="31550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a:extLst>
              <a:ext uri="{FF2B5EF4-FFF2-40B4-BE49-F238E27FC236}">
                <a16:creationId xmlns:a16="http://schemas.microsoft.com/office/drawing/2014/main" id="{B1C9198C-8F9E-47E0-8513-112D6386E21C}"/>
              </a:ext>
            </a:extLst>
          </p:cNvPr>
          <p:cNvSpPr txBox="1"/>
          <p:nvPr/>
        </p:nvSpPr>
        <p:spPr>
          <a:xfrm>
            <a:off x="7002372" y="2486805"/>
            <a:ext cx="4547566" cy="692497"/>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effectLst/>
              <a:uLnTx/>
              <a:uFillTx/>
              <a:latin typeface="Amazon Ember Display" panose="020F0603020204020204" pitchFamily="34" charset="0"/>
              <a:ea typeface="+mn-ea"/>
              <a:cs typeface="+mn-cs"/>
            </a:endParaRPr>
          </a:p>
        </p:txBody>
      </p:sp>
      <p:sp>
        <p:nvSpPr>
          <p:cNvPr id="2" name="Title 1">
            <a:extLst>
              <a:ext uri="{FF2B5EF4-FFF2-40B4-BE49-F238E27FC236}">
                <a16:creationId xmlns:a16="http://schemas.microsoft.com/office/drawing/2014/main" id="{D0498249-5339-43F6-BBCF-59EA2D64C373}"/>
              </a:ext>
            </a:extLst>
          </p:cNvPr>
          <p:cNvSpPr>
            <a:spLocks noGrp="1"/>
          </p:cNvSpPr>
          <p:nvPr>
            <p:ph type="title"/>
          </p:nvPr>
        </p:nvSpPr>
        <p:spPr>
          <a:xfrm>
            <a:off x="609600" y="373846"/>
            <a:ext cx="10972800" cy="535531"/>
          </a:xfrm>
        </p:spPr>
        <p:txBody>
          <a:bodyPr/>
          <a:lstStyle/>
          <a:p>
            <a:r>
              <a:rPr lang="en-US" dirty="0">
                <a:solidFill>
                  <a:schemeClr val="tx1"/>
                </a:solidFill>
              </a:rPr>
              <a:t>Tune for Accuracy</a:t>
            </a:r>
          </a:p>
        </p:txBody>
      </p:sp>
      <p:sp>
        <p:nvSpPr>
          <p:cNvPr id="4" name="Slide Number Placeholder 3">
            <a:extLst>
              <a:ext uri="{FF2B5EF4-FFF2-40B4-BE49-F238E27FC236}">
                <a16:creationId xmlns:a16="http://schemas.microsoft.com/office/drawing/2014/main" id="{AB77D40D-FADB-4FBB-A968-07AAC71CDE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chemeClr val="tx1"/>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chemeClr val="tx1"/>
              </a:solidFill>
              <a:effectLst/>
              <a:uLnTx/>
              <a:uFillTx/>
              <a:latin typeface="Amazon Ember Display"/>
              <a:ea typeface="+mn-ea"/>
              <a:cs typeface="+mn-cs"/>
            </a:endParaRPr>
          </a:p>
        </p:txBody>
      </p:sp>
      <p:grpSp>
        <p:nvGrpSpPr>
          <p:cNvPr id="5" name="Group 4">
            <a:extLst>
              <a:ext uri="{FF2B5EF4-FFF2-40B4-BE49-F238E27FC236}">
                <a16:creationId xmlns:a16="http://schemas.microsoft.com/office/drawing/2014/main" id="{87FB01B3-27B7-FB67-B982-686DA764DA74}"/>
              </a:ext>
            </a:extLst>
          </p:cNvPr>
          <p:cNvGrpSpPr/>
          <p:nvPr/>
        </p:nvGrpSpPr>
        <p:grpSpPr>
          <a:xfrm>
            <a:off x="2464362" y="1458111"/>
            <a:ext cx="9454221" cy="5196514"/>
            <a:chOff x="2407369" y="1795646"/>
            <a:chExt cx="4425978" cy="3933455"/>
          </a:xfrm>
        </p:grpSpPr>
        <p:sp>
          <p:nvSpPr>
            <p:cNvPr id="3" name="Rectangle: Rounded Corners 2">
              <a:extLst>
                <a:ext uri="{FF2B5EF4-FFF2-40B4-BE49-F238E27FC236}">
                  <a16:creationId xmlns:a16="http://schemas.microsoft.com/office/drawing/2014/main" id="{E745FD5B-0268-85A3-6003-F3E06073E3AF}"/>
                </a:ext>
              </a:extLst>
            </p:cNvPr>
            <p:cNvSpPr/>
            <p:nvPr/>
          </p:nvSpPr>
          <p:spPr>
            <a:xfrm>
              <a:off x="2490692" y="1795646"/>
              <a:ext cx="4342655" cy="3933455"/>
            </a:xfrm>
            <a:prstGeom prst="roundRect">
              <a:avLst>
                <a:gd name="adj" fmla="val 540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82" name="TextBox 81">
              <a:extLst>
                <a:ext uri="{FF2B5EF4-FFF2-40B4-BE49-F238E27FC236}">
                  <a16:creationId xmlns:a16="http://schemas.microsoft.com/office/drawing/2014/main" id="{55A17F38-5E35-4AB6-9D8B-14DF8AA40697}"/>
                </a:ext>
              </a:extLst>
            </p:cNvPr>
            <p:cNvSpPr txBox="1"/>
            <p:nvPr/>
          </p:nvSpPr>
          <p:spPr>
            <a:xfrm>
              <a:off x="2407369" y="4473664"/>
              <a:ext cx="1655126" cy="454289"/>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Absorb entities &amp;</a:t>
              </a:r>
            </a:p>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 relationships</a:t>
              </a:r>
              <a:endParaRPr kumimoji="0" lang="en-US" sz="1400" b="0" i="0" u="none" strike="noStrike" kern="1200" cap="none" spc="5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84" name="TextBox 83">
              <a:extLst>
                <a:ext uri="{FF2B5EF4-FFF2-40B4-BE49-F238E27FC236}">
                  <a16:creationId xmlns:a16="http://schemas.microsoft.com/office/drawing/2014/main" id="{A569FBA7-CC4C-49E2-B312-AAD222FB4061}"/>
                </a:ext>
              </a:extLst>
            </p:cNvPr>
            <p:cNvSpPr txBox="1"/>
            <p:nvPr/>
          </p:nvSpPr>
          <p:spPr>
            <a:xfrm>
              <a:off x="2846401" y="3767730"/>
              <a:ext cx="845864" cy="500883"/>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Domain specific</a:t>
              </a:r>
            </a:p>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 fine-tuning</a:t>
              </a:r>
            </a:p>
          </p:txBody>
        </p:sp>
        <p:sp>
          <p:nvSpPr>
            <p:cNvPr id="8" name="TextBox 7">
              <a:extLst>
                <a:ext uri="{FF2B5EF4-FFF2-40B4-BE49-F238E27FC236}">
                  <a16:creationId xmlns:a16="http://schemas.microsoft.com/office/drawing/2014/main" id="{FA4AF73A-6E08-DD97-7ED7-069A2EF3CE26}"/>
                </a:ext>
              </a:extLst>
            </p:cNvPr>
            <p:cNvSpPr txBox="1"/>
            <p:nvPr/>
          </p:nvSpPr>
          <p:spPr>
            <a:xfrm>
              <a:off x="3065992" y="2628121"/>
              <a:ext cx="3035640" cy="349453"/>
            </a:xfrm>
            <a:prstGeom prst="rect">
              <a:avLst/>
            </a:prstGeom>
            <a:no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Fine-tune</a:t>
              </a:r>
            </a:p>
          </p:txBody>
        </p:sp>
      </p:grpSp>
      <p:grpSp>
        <p:nvGrpSpPr>
          <p:cNvPr id="9" name="Group 8">
            <a:extLst>
              <a:ext uri="{FF2B5EF4-FFF2-40B4-BE49-F238E27FC236}">
                <a16:creationId xmlns:a16="http://schemas.microsoft.com/office/drawing/2014/main" id="{EBF5BA62-27D1-6783-C989-575BACBADDFD}"/>
              </a:ext>
            </a:extLst>
          </p:cNvPr>
          <p:cNvGrpSpPr/>
          <p:nvPr/>
        </p:nvGrpSpPr>
        <p:grpSpPr>
          <a:xfrm>
            <a:off x="914415" y="4194720"/>
            <a:ext cx="1974018" cy="399168"/>
            <a:chOff x="-193320" y="4043841"/>
            <a:chExt cx="2090516" cy="399168"/>
          </a:xfrm>
        </p:grpSpPr>
        <p:sp>
          <p:nvSpPr>
            <p:cNvPr id="213" name="Rectangle: Rounded Corners 216">
              <a:extLst>
                <a:ext uri="{FF2B5EF4-FFF2-40B4-BE49-F238E27FC236}">
                  <a16:creationId xmlns:a16="http://schemas.microsoft.com/office/drawing/2014/main" id="{D9196682-6562-47DC-8C10-3B62A8BD805B}"/>
                </a:ext>
              </a:extLst>
            </p:cNvPr>
            <p:cNvSpPr/>
            <p:nvPr/>
          </p:nvSpPr>
          <p:spPr>
            <a:xfrm>
              <a:off x="-193320" y="4043841"/>
              <a:ext cx="1662842" cy="399168"/>
            </a:xfrm>
            <a:prstGeom prst="roundRect">
              <a:avLst>
                <a:gd name="adj" fmla="val 50000"/>
              </a:avLst>
            </a:prstGeom>
            <a:gradFill>
              <a:gsLst>
                <a:gs pos="0">
                  <a:schemeClr val="accent2"/>
                </a:gs>
                <a:gs pos="100000">
                  <a:schemeClr val="accent4"/>
                </a:gs>
              </a:gsLst>
              <a:lin ang="0" scaled="1"/>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chemeClr val="tx1">
                      <a:lumMod val="65000"/>
                      <a:lumOff val="35000"/>
                    </a:schemeClr>
                  </a:solidFill>
                  <a:effectLst/>
                  <a:uLnTx/>
                  <a:uFillTx/>
                  <a:latin typeface="Amazon Ember Display"/>
                  <a:ea typeface="+mn-ea"/>
                  <a:cs typeface="+mn-cs"/>
                </a:rPr>
                <a:t>Technique</a:t>
              </a:r>
              <a:endParaRPr kumimoji="0" lang="en-US" sz="1200" b="1" i="0" u="none" strike="noStrike" kern="1200" cap="none" spc="50" normalizeH="0" baseline="0" noProof="0" dirty="0">
                <a:ln>
                  <a:noFill/>
                </a:ln>
                <a:solidFill>
                  <a:schemeClr val="tx1">
                    <a:lumMod val="65000"/>
                    <a:lumOff val="35000"/>
                  </a:schemeClr>
                </a:solidFill>
                <a:effectLst/>
                <a:uLnTx/>
                <a:uFillTx/>
                <a:latin typeface="Amazon Ember Display"/>
                <a:ea typeface="+mn-ea"/>
                <a:cs typeface="+mn-cs"/>
              </a:endParaRPr>
            </a:p>
          </p:txBody>
        </p:sp>
        <p:cxnSp>
          <p:nvCxnSpPr>
            <p:cNvPr id="16" name="Straight Connector 15">
              <a:extLst>
                <a:ext uri="{FF2B5EF4-FFF2-40B4-BE49-F238E27FC236}">
                  <a16:creationId xmlns:a16="http://schemas.microsoft.com/office/drawing/2014/main" id="{4356C778-5CDB-A050-7D66-A54023B99BA2}"/>
                </a:ext>
              </a:extLst>
            </p:cNvPr>
            <p:cNvCxnSpPr>
              <a:cxnSpLocks/>
            </p:cNvCxnSpPr>
            <p:nvPr/>
          </p:nvCxnSpPr>
          <p:spPr>
            <a:xfrm>
              <a:off x="1337142" y="4243425"/>
              <a:ext cx="560054" cy="2407"/>
            </a:xfrm>
            <a:prstGeom prst="line">
              <a:avLst/>
            </a:prstGeom>
            <a:ln w="190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FD13E22-0AA2-2F51-4856-BAAFB5DD3176}"/>
              </a:ext>
            </a:extLst>
          </p:cNvPr>
          <p:cNvGrpSpPr/>
          <p:nvPr/>
        </p:nvGrpSpPr>
        <p:grpSpPr>
          <a:xfrm>
            <a:off x="914439" y="5158890"/>
            <a:ext cx="1973994" cy="400586"/>
            <a:chOff x="-193296" y="5008011"/>
            <a:chExt cx="2097146" cy="400586"/>
          </a:xfrm>
        </p:grpSpPr>
        <p:sp>
          <p:nvSpPr>
            <p:cNvPr id="214" name="Rectangle: Rounded Corners 217">
              <a:extLst>
                <a:ext uri="{FF2B5EF4-FFF2-40B4-BE49-F238E27FC236}">
                  <a16:creationId xmlns:a16="http://schemas.microsoft.com/office/drawing/2014/main" id="{7136135C-44FF-41C2-A7E3-EF21E0651B77}"/>
                </a:ext>
              </a:extLst>
            </p:cNvPr>
            <p:cNvSpPr/>
            <p:nvPr/>
          </p:nvSpPr>
          <p:spPr>
            <a:xfrm>
              <a:off x="-193296" y="5008011"/>
              <a:ext cx="1662818" cy="400586"/>
            </a:xfrm>
            <a:prstGeom prst="roundRect">
              <a:avLst>
                <a:gd name="adj" fmla="val 50000"/>
              </a:avLst>
            </a:prstGeom>
            <a:gradFill>
              <a:gsLst>
                <a:gs pos="0">
                  <a:schemeClr val="accent2"/>
                </a:gs>
                <a:gs pos="100000">
                  <a:schemeClr val="accent4"/>
                </a:gs>
              </a:gsLst>
              <a:lin ang="0" scaled="1"/>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chemeClr val="tx1">
                      <a:lumMod val="65000"/>
                      <a:lumOff val="35000"/>
                    </a:schemeClr>
                  </a:solidFill>
                  <a:effectLst/>
                  <a:uLnTx/>
                  <a:uFillTx/>
                  <a:latin typeface="Amazon Ember Display"/>
                  <a:ea typeface="+mn-ea"/>
                  <a:cs typeface="+mn-cs"/>
                </a:rPr>
                <a:t>Benefit</a:t>
              </a:r>
            </a:p>
          </p:txBody>
        </p:sp>
        <p:cxnSp>
          <p:nvCxnSpPr>
            <p:cNvPr id="18" name="Straight Connector 17">
              <a:extLst>
                <a:ext uri="{FF2B5EF4-FFF2-40B4-BE49-F238E27FC236}">
                  <a16:creationId xmlns:a16="http://schemas.microsoft.com/office/drawing/2014/main" id="{07AD5663-2D63-8B2D-1B85-6D75F455F7C6}"/>
                </a:ext>
              </a:extLst>
            </p:cNvPr>
            <p:cNvCxnSpPr>
              <a:cxnSpLocks/>
            </p:cNvCxnSpPr>
            <p:nvPr/>
          </p:nvCxnSpPr>
          <p:spPr>
            <a:xfrm>
              <a:off x="1343796" y="5205897"/>
              <a:ext cx="560054" cy="2407"/>
            </a:xfrm>
            <a:prstGeom prst="line">
              <a:avLst/>
            </a:prstGeom>
            <a:ln w="190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3D2DC16-04C5-9069-2F5F-267771DFB850}"/>
              </a:ext>
            </a:extLst>
          </p:cNvPr>
          <p:cNvSpPr txBox="1"/>
          <p:nvPr/>
        </p:nvSpPr>
        <p:spPr>
          <a:xfrm>
            <a:off x="5208996" y="4072493"/>
            <a:ext cx="1959979" cy="661720"/>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lang="en-US" sz="1600" b="1" dirty="0">
                <a:solidFill>
                  <a:schemeClr val="tx1">
                    <a:lumMod val="65000"/>
                    <a:lumOff val="35000"/>
                  </a:schemeClr>
                </a:solidFill>
                <a:latin typeface="Amazon Ember Display" panose="020F0603020204020204" pitchFamily="34" charset="0"/>
              </a:rPr>
              <a:t>Verification </a:t>
            </a:r>
          </a:p>
          <a:p>
            <a:pPr marL="0" marR="0" lvl="0" indent="0" algn="ctr" defTabSz="914377" rtl="0" eaLnBrk="1" fontAlgn="auto" latinLnBrk="0" hangingPunct="1">
              <a:lnSpc>
                <a:spcPct val="100000"/>
              </a:lnSpc>
              <a:spcBef>
                <a:spcPts val="0"/>
              </a:spcBef>
              <a:spcAft>
                <a:spcPts val="600"/>
              </a:spcAft>
              <a:buClrTx/>
              <a:buSzTx/>
              <a:buFontTx/>
              <a:buNone/>
              <a:tabLst/>
              <a:defRPr/>
            </a:pPr>
            <a:r>
              <a:rPr lang="en-US" sz="1600" b="1" dirty="0">
                <a:solidFill>
                  <a:schemeClr val="tx1">
                    <a:lumMod val="65000"/>
                    <a:lumOff val="35000"/>
                  </a:schemeClr>
                </a:solidFill>
                <a:latin typeface="Amazon Ember Display" panose="020F0603020204020204" pitchFamily="34" charset="0"/>
              </a:rPr>
              <a:t>fine-tuning</a:t>
            </a:r>
            <a:endPar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0" name="TextBox 9">
            <a:extLst>
              <a:ext uri="{FF2B5EF4-FFF2-40B4-BE49-F238E27FC236}">
                <a16:creationId xmlns:a16="http://schemas.microsoft.com/office/drawing/2014/main" id="{4F87261D-46FC-6EA4-66E2-7B6537819083}"/>
              </a:ext>
            </a:extLst>
          </p:cNvPr>
          <p:cNvSpPr txBox="1"/>
          <p:nvPr/>
        </p:nvSpPr>
        <p:spPr>
          <a:xfrm>
            <a:off x="7238035" y="4121264"/>
            <a:ext cx="1959979" cy="584775"/>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lang="en-US" sz="1600" b="1" dirty="0">
                <a:solidFill>
                  <a:schemeClr val="tx1">
                    <a:lumMod val="65000"/>
                    <a:lumOff val="35000"/>
                  </a:schemeClr>
                </a:solidFill>
                <a:latin typeface="Amazon Ember Display" panose="020F0603020204020204" pitchFamily="34" charset="0"/>
              </a:rPr>
              <a:t>Causal Reasoning fine-tuning</a:t>
            </a:r>
            <a:endPar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2" name="TextBox 11">
            <a:extLst>
              <a:ext uri="{FF2B5EF4-FFF2-40B4-BE49-F238E27FC236}">
                <a16:creationId xmlns:a16="http://schemas.microsoft.com/office/drawing/2014/main" id="{56C5432F-8BFC-0708-33D8-7FD7A99F57BF}"/>
              </a:ext>
            </a:extLst>
          </p:cNvPr>
          <p:cNvSpPr txBox="1"/>
          <p:nvPr/>
        </p:nvSpPr>
        <p:spPr>
          <a:xfrm>
            <a:off x="5297799" y="4994442"/>
            <a:ext cx="1655126" cy="523220"/>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Factual Dataset to validate claims</a:t>
            </a:r>
            <a:endParaRPr kumimoji="0" lang="en-US" sz="1400" b="0" i="0" u="none" strike="noStrike" kern="1200" cap="none" spc="5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3" name="TextBox 12">
            <a:extLst>
              <a:ext uri="{FF2B5EF4-FFF2-40B4-BE49-F238E27FC236}">
                <a16:creationId xmlns:a16="http://schemas.microsoft.com/office/drawing/2014/main" id="{739C57E2-5179-DBFB-B086-E4068AEE4264}"/>
              </a:ext>
            </a:extLst>
          </p:cNvPr>
          <p:cNvSpPr txBox="1"/>
          <p:nvPr/>
        </p:nvSpPr>
        <p:spPr>
          <a:xfrm>
            <a:off x="7317000" y="4817377"/>
            <a:ext cx="1655126" cy="954107"/>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Causal relationships between events and effects</a:t>
            </a:r>
            <a:endParaRPr kumimoji="0" lang="en-US" sz="1400" b="0" i="0" u="none" strike="noStrike" kern="1200" cap="none" spc="5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4" name="TextBox 13">
            <a:extLst>
              <a:ext uri="{FF2B5EF4-FFF2-40B4-BE49-F238E27FC236}">
                <a16:creationId xmlns:a16="http://schemas.microsoft.com/office/drawing/2014/main" id="{823C3C0E-E007-E093-AD0E-1E01C432D37D}"/>
              </a:ext>
            </a:extLst>
          </p:cNvPr>
          <p:cNvSpPr txBox="1"/>
          <p:nvPr/>
        </p:nvSpPr>
        <p:spPr>
          <a:xfrm>
            <a:off x="9320810" y="3954354"/>
            <a:ext cx="1959979" cy="830997"/>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lang="en-US" sz="1600" b="1" dirty="0">
                <a:solidFill>
                  <a:schemeClr val="tx1">
                    <a:lumMod val="65000"/>
                    <a:lumOff val="35000"/>
                  </a:schemeClr>
                </a:solidFill>
                <a:latin typeface="Amazon Ember Display" panose="020F0603020204020204" pitchFamily="34" charset="0"/>
              </a:rPr>
              <a:t>Knowledge Aware Response Planning</a:t>
            </a:r>
            <a:endPar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15" name="TextBox 14">
            <a:extLst>
              <a:ext uri="{FF2B5EF4-FFF2-40B4-BE49-F238E27FC236}">
                <a16:creationId xmlns:a16="http://schemas.microsoft.com/office/drawing/2014/main" id="{9F6669C8-2CC9-6FAA-948F-4C22B634FB95}"/>
              </a:ext>
            </a:extLst>
          </p:cNvPr>
          <p:cNvSpPr txBox="1"/>
          <p:nvPr/>
        </p:nvSpPr>
        <p:spPr>
          <a:xfrm>
            <a:off x="9157650" y="4962444"/>
            <a:ext cx="2180734" cy="738664"/>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600"/>
              </a:spcAft>
              <a:buClrTx/>
              <a:buSzTx/>
              <a:buFontTx/>
              <a:buNone/>
              <a:tabLst/>
              <a:defRPr/>
            </a:pPr>
            <a:r>
              <a:rPr lang="en-US" sz="1400" spc="50" dirty="0">
                <a:solidFill>
                  <a:schemeClr val="tx1">
                    <a:lumMod val="65000"/>
                    <a:lumOff val="35000"/>
                  </a:schemeClr>
                </a:solidFill>
                <a:latin typeface="Amazon Ember Display" panose="020F0603020204020204" pitchFamily="34" charset="0"/>
              </a:rPr>
              <a:t>S</a:t>
            </a:r>
            <a:r>
              <a:rPr kumimoji="0" lang="en-US" sz="1400" b="0" i="0" u="none" strike="noStrike" kern="1200" cap="none" spc="50" normalizeH="0" baseline="0" noProof="0" dirty="0" err="1">
                <a:ln>
                  <a:noFill/>
                </a:ln>
                <a:solidFill>
                  <a:schemeClr val="tx1">
                    <a:lumMod val="65000"/>
                    <a:lumOff val="35000"/>
                  </a:schemeClr>
                </a:solidFill>
                <a:effectLst/>
                <a:uLnTx/>
                <a:uFillTx/>
                <a:latin typeface="Amazon Ember Display" panose="020F0603020204020204" pitchFamily="34" charset="0"/>
                <a:ea typeface="+mn-ea"/>
                <a:cs typeface="+mn-cs"/>
              </a:rPr>
              <a:t>trategy</a:t>
            </a:r>
            <a:r>
              <a:rPr kumimoji="0" lang="en-US" sz="1400" b="0" i="0" u="none" strike="noStrike" kern="1200" cap="none" spc="5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 to exploit the retrieved external knowledge </a:t>
            </a:r>
          </a:p>
        </p:txBody>
      </p:sp>
      <p:pic>
        <p:nvPicPr>
          <p:cNvPr id="17" name="Graphic 16">
            <a:extLst>
              <a:ext uri="{FF2B5EF4-FFF2-40B4-BE49-F238E27FC236}">
                <a16:creationId xmlns:a16="http://schemas.microsoft.com/office/drawing/2014/main" id="{554550C4-EC8B-0CF9-D1C1-027D2A93E2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3125" y="1698180"/>
            <a:ext cx="900565" cy="900565"/>
          </a:xfrm>
          <a:prstGeom prst="rect">
            <a:avLst/>
          </a:prstGeom>
        </p:spPr>
      </p:pic>
      <p:sp>
        <p:nvSpPr>
          <p:cNvPr id="20" name="Rectangle 19">
            <a:extLst>
              <a:ext uri="{FF2B5EF4-FFF2-40B4-BE49-F238E27FC236}">
                <a16:creationId xmlns:a16="http://schemas.microsoft.com/office/drawing/2014/main" id="{6AB323D2-511D-3222-000A-733568F11E92}"/>
              </a:ext>
            </a:extLst>
          </p:cNvPr>
          <p:cNvSpPr/>
          <p:nvPr/>
        </p:nvSpPr>
        <p:spPr>
          <a:xfrm>
            <a:off x="2888434" y="3429000"/>
            <a:ext cx="8693966" cy="2545809"/>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54180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BDF3-41DD-710B-A5BE-D8912CBCD21A}"/>
              </a:ext>
            </a:extLst>
          </p:cNvPr>
          <p:cNvSpPr>
            <a:spLocks noGrp="1"/>
          </p:cNvSpPr>
          <p:nvPr>
            <p:ph type="title"/>
          </p:nvPr>
        </p:nvSpPr>
        <p:spPr>
          <a:xfrm>
            <a:off x="2687527" y="370459"/>
            <a:ext cx="7613273" cy="978729"/>
          </a:xfrm>
        </p:spPr>
        <p:txBody>
          <a:bodyPr/>
          <a:lstStyle/>
          <a:p>
            <a:r>
              <a:rPr lang="en-US" dirty="0"/>
              <a:t>Choosing the appropriate technique</a:t>
            </a:r>
          </a:p>
        </p:txBody>
      </p:sp>
      <p:sp>
        <p:nvSpPr>
          <p:cNvPr id="3" name="Content Placeholder 2">
            <a:extLst>
              <a:ext uri="{FF2B5EF4-FFF2-40B4-BE49-F238E27FC236}">
                <a16:creationId xmlns:a16="http://schemas.microsoft.com/office/drawing/2014/main" id="{FAB42650-B427-C174-CAF6-8C83BEC0FEE5}"/>
              </a:ext>
            </a:extLst>
          </p:cNvPr>
          <p:cNvSpPr>
            <a:spLocks noGrp="1"/>
          </p:cNvSpPr>
          <p:nvPr>
            <p:ph idx="1"/>
          </p:nvPr>
        </p:nvSpPr>
        <p:spPr>
          <a:xfrm>
            <a:off x="2741311" y="1107143"/>
            <a:ext cx="5334000" cy="4038599"/>
          </a:xfrm>
        </p:spPr>
        <p:txBody>
          <a:bodyPr>
            <a:noAutofit/>
          </a:bodyPr>
          <a:lstStyle/>
          <a:p>
            <a:r>
              <a:rPr lang="en-US" sz="1800" b="1" dirty="0">
                <a:solidFill>
                  <a:schemeClr val="accent2"/>
                </a:solidFill>
              </a:rPr>
              <a:t>Prompt Engineering</a:t>
            </a:r>
            <a:br>
              <a:rPr lang="en-US" sz="1800" b="1" dirty="0"/>
            </a:br>
            <a:r>
              <a:rPr lang="en-US" sz="1400" dirty="0">
                <a:solidFill>
                  <a:schemeClr val="tx1">
                    <a:lumMod val="65000"/>
                    <a:lumOff val="35000"/>
                  </a:schemeClr>
                </a:solidFill>
              </a:rPr>
              <a:t>Guiding model to generate useful response by teaching it the “pattern” of desired output using context instructions, examples and output indicators</a:t>
            </a:r>
            <a:endParaRPr lang="en-IL" sz="1400">
              <a:solidFill>
                <a:schemeClr val="tx1">
                  <a:lumMod val="65000"/>
                  <a:lumOff val="35000"/>
                </a:schemeClr>
              </a:solidFill>
            </a:endParaRPr>
          </a:p>
          <a:p>
            <a:pPr>
              <a:lnSpc>
                <a:spcPct val="100000"/>
              </a:lnSpc>
              <a:spcAft>
                <a:spcPts val="2400"/>
              </a:spcAft>
            </a:pPr>
            <a:r>
              <a:rPr lang="en-US" sz="1800" b="1" dirty="0">
                <a:solidFill>
                  <a:schemeClr val="accent2"/>
                </a:solidFill>
              </a:rPr>
              <a:t>Retrieval Augmented Generation (RAG)</a:t>
            </a:r>
            <a:br>
              <a:rPr lang="en-US" sz="1800" b="1" dirty="0"/>
            </a:br>
            <a:r>
              <a:rPr lang="en-US" sz="1400" dirty="0">
                <a:solidFill>
                  <a:schemeClr val="tx1">
                    <a:lumMod val="65000"/>
                    <a:lumOff val="35000"/>
                  </a:schemeClr>
                </a:solidFill>
              </a:rPr>
              <a:t>Text generation based on specified corpus of data, to generate accurate responses with reduced hallucinations</a:t>
            </a:r>
            <a:endParaRPr lang="en-US" sz="1400" dirty="0"/>
          </a:p>
          <a:p>
            <a:pPr lvl="0">
              <a:lnSpc>
                <a:spcPct val="100000"/>
              </a:lnSpc>
              <a:spcAft>
                <a:spcPts val="0"/>
              </a:spcAft>
              <a:buSzTx/>
              <a:defRPr/>
            </a:pPr>
            <a:r>
              <a:rPr lang="en-US" sz="1800" b="1" dirty="0">
                <a:solidFill>
                  <a:schemeClr val="accent2"/>
                </a:solidFill>
              </a:rPr>
              <a:t>Agents/Tools for facts</a:t>
            </a:r>
            <a:br>
              <a:rPr lang="en-US" sz="1800" b="1" dirty="0"/>
            </a:br>
            <a:r>
              <a:rPr lang="en-US" sz="1400" dirty="0">
                <a:solidFill>
                  <a:schemeClr val="tx1">
                    <a:lumMod val="65000"/>
                    <a:lumOff val="35000"/>
                  </a:schemeClr>
                </a:solidFill>
                <a:ea typeface="Amazon Ember Display" panose="020F0603020204020204" pitchFamily="34" charset="0"/>
                <a:cs typeface="Amazon Ember Cd" panose="020B0606020204020204" pitchFamily="34" charset="0"/>
              </a:rPr>
              <a:t>Connect externally through APIs, retrieve evidence, test logic, provide feedback and orchestrate </a:t>
            </a:r>
          </a:p>
          <a:p>
            <a:pPr lvl="0">
              <a:lnSpc>
                <a:spcPct val="100000"/>
              </a:lnSpc>
              <a:spcAft>
                <a:spcPts val="0"/>
              </a:spcAft>
              <a:buSzTx/>
              <a:defRPr/>
            </a:pPr>
            <a:endParaRPr lang="en-US" sz="1400" dirty="0">
              <a:solidFill>
                <a:prstClr val="white"/>
              </a:solidFill>
              <a:ea typeface="Amazon Ember Display" panose="020F0603020204020204" pitchFamily="34" charset="0"/>
              <a:cs typeface="Amazon Ember Cd" panose="020B0606020204020204" pitchFamily="34" charset="0"/>
            </a:endParaRPr>
          </a:p>
          <a:p>
            <a:pPr>
              <a:lnSpc>
                <a:spcPct val="100000"/>
              </a:lnSpc>
              <a:spcAft>
                <a:spcPts val="2400"/>
              </a:spcAft>
            </a:pPr>
            <a:r>
              <a:rPr lang="en-US" sz="1800" b="1" dirty="0">
                <a:solidFill>
                  <a:schemeClr val="accent2"/>
                </a:solidFill>
              </a:rPr>
              <a:t>Fine-tuning</a:t>
            </a:r>
            <a:br>
              <a:rPr lang="en-US" sz="1800" b="1" dirty="0"/>
            </a:br>
            <a:r>
              <a:rPr lang="en-US" sz="1400" dirty="0">
                <a:solidFill>
                  <a:schemeClr val="tx1">
                    <a:lumMod val="65000"/>
                    <a:lumOff val="35000"/>
                  </a:schemeClr>
                </a:solidFill>
              </a:rPr>
              <a:t>Refine a model with new insights, specialized domain data, or enhanced information from adversarial prompts to enhance output precision and produce appropriate outcomes.</a:t>
            </a:r>
            <a:endParaRPr lang="en-IL" sz="1400">
              <a:solidFill>
                <a:schemeClr val="tx1">
                  <a:lumMod val="65000"/>
                  <a:lumOff val="35000"/>
                </a:schemeClr>
              </a:solidFill>
            </a:endParaRPr>
          </a:p>
          <a:p>
            <a:r>
              <a:rPr lang="en-US" sz="1800" b="1" dirty="0">
                <a:solidFill>
                  <a:schemeClr val="accent2"/>
                </a:solidFill>
              </a:rPr>
              <a:t>Retrain the model</a:t>
            </a:r>
            <a:br>
              <a:rPr lang="en-US" b="1" dirty="0"/>
            </a:br>
            <a:r>
              <a:rPr lang="en-US" sz="1400" dirty="0">
                <a:solidFill>
                  <a:schemeClr val="tx1">
                    <a:lumMod val="65000"/>
                    <a:lumOff val="35000"/>
                  </a:schemeClr>
                </a:solidFill>
              </a:rPr>
              <a:t>Retraining a model using better datasets, or building a model from scratch</a:t>
            </a:r>
            <a:endParaRPr lang="en-IL" sz="1400">
              <a:solidFill>
                <a:schemeClr val="tx1">
                  <a:lumMod val="65000"/>
                  <a:lumOff val="35000"/>
                </a:schemeClr>
              </a:solidFill>
            </a:endParaRPr>
          </a:p>
          <a:p>
            <a:pPr>
              <a:lnSpc>
                <a:spcPct val="100000"/>
              </a:lnSpc>
              <a:spcAft>
                <a:spcPts val="2400"/>
              </a:spcAft>
            </a:pPr>
            <a:endParaRPr lang="en-US" sz="1800" dirty="0"/>
          </a:p>
        </p:txBody>
      </p:sp>
      <p:cxnSp>
        <p:nvCxnSpPr>
          <p:cNvPr id="12" name="Straight Connector 11">
            <a:extLst>
              <a:ext uri="{FF2B5EF4-FFF2-40B4-BE49-F238E27FC236}">
                <a16:creationId xmlns:a16="http://schemas.microsoft.com/office/drawing/2014/main" id="{8265671C-2552-B237-6F11-B1E1889A2284}"/>
              </a:ext>
            </a:extLst>
          </p:cNvPr>
          <p:cNvCxnSpPr>
            <a:cxnSpLocks/>
          </p:cNvCxnSpPr>
          <p:nvPr/>
        </p:nvCxnSpPr>
        <p:spPr>
          <a:xfrm flipV="1">
            <a:off x="1864657" y="1176618"/>
            <a:ext cx="0" cy="4881282"/>
          </a:xfrm>
          <a:prstGeom prst="line">
            <a:avLst/>
          </a:prstGeom>
          <a:solidFill>
            <a:srgbClr val="232F3E"/>
          </a:solidFill>
          <a:ln w="149225" cap="flat" cmpd="sng" algn="ctr">
            <a:gradFill flip="none" rotWithShape="1">
              <a:gsLst>
                <a:gs pos="20000">
                  <a:schemeClr val="accent2"/>
                </a:gs>
                <a:gs pos="92000">
                  <a:schemeClr val="accent4"/>
                </a:gs>
              </a:gsLst>
              <a:path path="rect">
                <a:fillToRect l="100000" t="100000"/>
              </a:path>
              <a:tileRect r="-100000" b="-100000"/>
            </a:gradFill>
            <a:prstDash val="solid"/>
            <a:headEnd type="stealth"/>
            <a:tailEnd type="none"/>
          </a:ln>
          <a:effectLst/>
        </p:spPr>
      </p:cxnSp>
      <p:sp>
        <p:nvSpPr>
          <p:cNvPr id="11" name="Slide Number Placeholder 2">
            <a:extLst>
              <a:ext uri="{FF2B5EF4-FFF2-40B4-BE49-F238E27FC236}">
                <a16:creationId xmlns:a16="http://schemas.microsoft.com/office/drawing/2014/main" id="{4F36F824-AA39-E95B-20AE-31FED8B6AEDF}"/>
              </a:ext>
            </a:extLst>
          </p:cNvPr>
          <p:cNvSpPr txBox="1">
            <a:spLocks/>
          </p:cNvSpPr>
          <p:nvPr/>
        </p:nvSpPr>
        <p:spPr>
          <a:xfrm>
            <a:off x="8929200" y="6289500"/>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7834CDD4-D76F-4459-B025-0310E913C243}" type="slidenum">
              <a:rPr lang="en-US" smtClean="0">
                <a:solidFill>
                  <a:schemeClr val="bg1"/>
                </a:solidFill>
                <a:latin typeface="Amazon Ember Display"/>
              </a:rPr>
              <a:pPr algn="r">
                <a:defRPr/>
              </a:pPr>
              <a:t>15</a:t>
            </a:fld>
            <a:endParaRPr lang="en-US">
              <a:solidFill>
                <a:schemeClr val="bg1"/>
              </a:solidFill>
              <a:latin typeface="Amazon Ember Display"/>
            </a:endParaRPr>
          </a:p>
        </p:txBody>
      </p:sp>
      <p:sp>
        <p:nvSpPr>
          <p:cNvPr id="6" name="TextBox 5">
            <a:extLst>
              <a:ext uri="{FF2B5EF4-FFF2-40B4-BE49-F238E27FC236}">
                <a16:creationId xmlns:a16="http://schemas.microsoft.com/office/drawing/2014/main" id="{0F024DA8-3090-7A6E-C412-37429156DA35}"/>
              </a:ext>
            </a:extLst>
          </p:cNvPr>
          <p:cNvSpPr txBox="1"/>
          <p:nvPr/>
        </p:nvSpPr>
        <p:spPr>
          <a:xfrm rot="16200000">
            <a:off x="-284750" y="2954273"/>
            <a:ext cx="2891916" cy="830997"/>
          </a:xfrm>
          <a:prstGeom prst="rect">
            <a:avLst/>
          </a:prstGeom>
          <a:noFill/>
        </p:spPr>
        <p:txBody>
          <a:bodyPr wrap="square" lIns="0" rIns="0" rtlCol="0">
            <a:spAutoFit/>
          </a:bodyPr>
          <a:lstStyle/>
          <a:p>
            <a:pPr algn="ctr"/>
            <a:r>
              <a:rPr lang="en-US" sz="2400" dirty="0">
                <a:solidFill>
                  <a:schemeClr val="tx1">
                    <a:lumMod val="65000"/>
                    <a:lumOff val="35000"/>
                  </a:schemeClr>
                </a:solidFill>
              </a:rPr>
              <a:t>Increasing cost and complexity</a:t>
            </a:r>
          </a:p>
        </p:txBody>
      </p:sp>
    </p:spTree>
    <p:extLst>
      <p:ext uri="{BB962C8B-B14F-4D97-AF65-F5344CB8AC3E}">
        <p14:creationId xmlns:p14="http://schemas.microsoft.com/office/powerpoint/2010/main" val="40725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0DE2-D6D3-EBCD-16CF-9BAF985E30D8}"/>
              </a:ext>
            </a:extLst>
          </p:cNvPr>
          <p:cNvSpPr>
            <a:spLocks noGrp="1"/>
          </p:cNvSpPr>
          <p:nvPr>
            <p:ph type="title"/>
          </p:nvPr>
        </p:nvSpPr>
        <p:spPr>
          <a:xfrm>
            <a:off x="667036" y="275412"/>
            <a:ext cx="10972800" cy="535531"/>
          </a:xfrm>
        </p:spPr>
        <p:txBody>
          <a:bodyPr/>
          <a:lstStyle/>
          <a:p>
            <a:r>
              <a:rPr lang="en-US" dirty="0"/>
              <a:t>More Strategies</a:t>
            </a:r>
          </a:p>
        </p:txBody>
      </p:sp>
      <p:sp>
        <p:nvSpPr>
          <p:cNvPr id="3" name="Slide Number Placeholder 2">
            <a:extLst>
              <a:ext uri="{FF2B5EF4-FFF2-40B4-BE49-F238E27FC236}">
                <a16:creationId xmlns:a16="http://schemas.microsoft.com/office/drawing/2014/main" id="{A85ADD48-EEFC-69BD-8614-87FC6D67F93B}"/>
              </a:ext>
            </a:extLst>
          </p:cNvPr>
          <p:cNvSpPr>
            <a:spLocks noGrp="1"/>
          </p:cNvSpPr>
          <p:nvPr>
            <p:ph type="sldNum" sz="quarter" idx="12"/>
          </p:nvPr>
        </p:nvSpPr>
        <p:spPr/>
        <p:txBody>
          <a:bodyPr/>
          <a:lstStyle/>
          <a:p>
            <a:fld id="{EB4B8DE2-A4E8-46E4-8BBF-D75455EFF32C}" type="slidenum">
              <a:rPr lang="en-US" smtClean="0"/>
              <a:pPr/>
              <a:t>16</a:t>
            </a:fld>
            <a:endParaRPr lang="en-US" dirty="0"/>
          </a:p>
        </p:txBody>
      </p:sp>
      <p:grpSp>
        <p:nvGrpSpPr>
          <p:cNvPr id="4" name="Group 3">
            <a:extLst>
              <a:ext uri="{FF2B5EF4-FFF2-40B4-BE49-F238E27FC236}">
                <a16:creationId xmlns:a16="http://schemas.microsoft.com/office/drawing/2014/main" id="{43A8B1D7-7688-808E-9D11-D1EB076AE471}"/>
              </a:ext>
            </a:extLst>
          </p:cNvPr>
          <p:cNvGrpSpPr/>
          <p:nvPr/>
        </p:nvGrpSpPr>
        <p:grpSpPr>
          <a:xfrm>
            <a:off x="609601" y="3964916"/>
            <a:ext cx="2883358" cy="1859108"/>
            <a:chOff x="2467829" y="4372501"/>
            <a:chExt cx="3554730" cy="1859108"/>
          </a:xfrm>
        </p:grpSpPr>
        <p:sp>
          <p:nvSpPr>
            <p:cNvPr id="5" name="Rectangle 4">
              <a:extLst>
                <a:ext uri="{FF2B5EF4-FFF2-40B4-BE49-F238E27FC236}">
                  <a16:creationId xmlns:a16="http://schemas.microsoft.com/office/drawing/2014/main" id="{5502E6B6-C2FE-0875-DF20-5A71E9F17E14}"/>
                </a:ext>
              </a:extLst>
            </p:cNvPr>
            <p:cNvSpPr/>
            <p:nvPr/>
          </p:nvSpPr>
          <p:spPr>
            <a:xfrm>
              <a:off x="2467829" y="4372501"/>
              <a:ext cx="3554730" cy="1859108"/>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B544979A-37CF-7ABE-92F1-AA24DB373DD5}"/>
                </a:ext>
              </a:extLst>
            </p:cNvPr>
            <p:cNvSpPr txBox="1"/>
            <p:nvPr/>
          </p:nvSpPr>
          <p:spPr>
            <a:xfrm>
              <a:off x="2612421" y="4819438"/>
              <a:ext cx="3265548" cy="892552"/>
            </a:xfrm>
            <a:prstGeom prst="rect">
              <a:avLst/>
            </a:prstGeom>
            <a:noFill/>
          </p:spPr>
          <p:txBody>
            <a:bodyPr wrap="square" lIns="0" rIns="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Amazon Ember"/>
                  <a:ea typeface="+mn-ea"/>
                  <a:cs typeface="+mn-cs"/>
                </a:rPr>
                <a:t>Guardrails</a:t>
              </a:r>
              <a:br>
                <a:rPr kumimoji="0" lang="en-US" sz="1200" b="1" i="0" u="none" strike="noStrike" kern="1200" cap="none" spc="0" normalizeH="0" baseline="0" noProof="0" dirty="0">
                  <a:ln>
                    <a:noFill/>
                  </a:ln>
                  <a:solidFill>
                    <a:srgbClr val="FFFFFF"/>
                  </a:solidFill>
                  <a:effectLst/>
                  <a:uLnTx/>
                  <a:uFillTx/>
                  <a:latin typeface="Amazon Ember"/>
                  <a:ea typeface="+mn-ea"/>
                  <a:cs typeface="+mn-cs"/>
                </a:rPr>
              </a:br>
              <a:endParaRPr kumimoji="0" lang="en-US" sz="1200" b="1"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Predefine constraints and guidelines in the desired boundaries</a:t>
              </a:r>
              <a:endPar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nvGrpSpPr>
          <p:cNvPr id="29" name="Group 28">
            <a:extLst>
              <a:ext uri="{FF2B5EF4-FFF2-40B4-BE49-F238E27FC236}">
                <a16:creationId xmlns:a16="http://schemas.microsoft.com/office/drawing/2014/main" id="{5EF29937-5EA6-BEA8-91EA-64F3EFD6CE6D}"/>
              </a:ext>
            </a:extLst>
          </p:cNvPr>
          <p:cNvGrpSpPr/>
          <p:nvPr/>
        </p:nvGrpSpPr>
        <p:grpSpPr>
          <a:xfrm>
            <a:off x="3985429" y="1582246"/>
            <a:ext cx="2873116" cy="1792251"/>
            <a:chOff x="4318635" y="1976591"/>
            <a:chExt cx="3883505" cy="1792251"/>
          </a:xfrm>
        </p:grpSpPr>
        <p:sp>
          <p:nvSpPr>
            <p:cNvPr id="30" name="Rectangle 29">
              <a:extLst>
                <a:ext uri="{FF2B5EF4-FFF2-40B4-BE49-F238E27FC236}">
                  <a16:creationId xmlns:a16="http://schemas.microsoft.com/office/drawing/2014/main" id="{A5FDB8D5-C740-4A20-D0EE-C4CDB763AD46}"/>
                </a:ext>
              </a:extLst>
            </p:cNvPr>
            <p:cNvSpPr/>
            <p:nvPr/>
          </p:nvSpPr>
          <p:spPr>
            <a:xfrm>
              <a:off x="4318635" y="1976591"/>
              <a:ext cx="3878501" cy="1709426"/>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32" name="TextBox 31">
              <a:extLst>
                <a:ext uri="{FF2B5EF4-FFF2-40B4-BE49-F238E27FC236}">
                  <a16:creationId xmlns:a16="http://schemas.microsoft.com/office/drawing/2014/main" id="{DBBA7980-B4CE-95F7-491E-DCFA8E2C90EE}"/>
                </a:ext>
              </a:extLst>
            </p:cNvPr>
            <p:cNvSpPr txBox="1"/>
            <p:nvPr/>
          </p:nvSpPr>
          <p:spPr>
            <a:xfrm>
              <a:off x="4323639" y="2260737"/>
              <a:ext cx="3878501" cy="1508105"/>
            </a:xfrm>
            <a:prstGeom prst="rect">
              <a:avLst/>
            </a:prstGeom>
            <a:noFill/>
          </p:spPr>
          <p:txBody>
            <a:bodyPr wrap="square" lIns="0" rIns="0" rtlCol="0">
              <a:spAutoFit/>
            </a:bodyPr>
            <a:lstStyle/>
            <a:p>
              <a:pPr algn="ctr" defTabSz="914377">
                <a:defRPr/>
              </a:pP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600" b="1" i="0" u="none" strike="noStrike" kern="1200" cap="none" spc="0" normalizeH="0" baseline="0" noProof="0" dirty="0">
                  <a:ln>
                    <a:noFill/>
                  </a:ln>
                  <a:solidFill>
                    <a:schemeClr val="accent4"/>
                  </a:solidFill>
                  <a:effectLst/>
                  <a:uLnTx/>
                  <a:uFillTx/>
                  <a:latin typeface="Amazon Ember"/>
                  <a:ea typeface="+mn-ea"/>
                  <a:cs typeface="+mn-cs"/>
                </a:rPr>
                <a:t>Fairness and Model Explainability</a:t>
              </a:r>
            </a:p>
            <a:p>
              <a:pPr algn="ctr" defTabSz="914377">
                <a:defRPr/>
              </a:pPr>
              <a:br>
                <a:rPr kumimoji="0" lang="en-US" sz="1200" b="1"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br>
              <a:r>
                <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Detect</a:t>
              </a:r>
              <a:r>
                <a:rPr kumimoji="0" lang="en-US" sz="1200" b="0" i="0" u="none" strike="noStrike" kern="1200" cap="none" spc="0" normalizeH="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potential bias and explain the predictions</a:t>
              </a:r>
              <a:endPar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mazon Ember"/>
                <a:ea typeface="+mn-ea"/>
                <a:cs typeface="+mn-cs"/>
              </a:endParaRPr>
            </a:p>
          </p:txBody>
        </p:sp>
      </p:grpSp>
      <p:grpSp>
        <p:nvGrpSpPr>
          <p:cNvPr id="49" name="Group 48">
            <a:extLst>
              <a:ext uri="{FF2B5EF4-FFF2-40B4-BE49-F238E27FC236}">
                <a16:creationId xmlns:a16="http://schemas.microsoft.com/office/drawing/2014/main" id="{EAFB6727-66FC-B352-DE9E-650EEDAF7997}"/>
              </a:ext>
            </a:extLst>
          </p:cNvPr>
          <p:cNvGrpSpPr/>
          <p:nvPr/>
        </p:nvGrpSpPr>
        <p:grpSpPr>
          <a:xfrm>
            <a:off x="4028507" y="3964915"/>
            <a:ext cx="2826336" cy="1959764"/>
            <a:chOff x="8026429" y="1976590"/>
            <a:chExt cx="3883893" cy="1959764"/>
          </a:xfrm>
        </p:grpSpPr>
        <p:sp>
          <p:nvSpPr>
            <p:cNvPr id="50" name="Rectangle 49">
              <a:extLst>
                <a:ext uri="{FF2B5EF4-FFF2-40B4-BE49-F238E27FC236}">
                  <a16:creationId xmlns:a16="http://schemas.microsoft.com/office/drawing/2014/main" id="{ED50E281-716C-0EEC-249B-C69866AF4AD7}"/>
                </a:ext>
              </a:extLst>
            </p:cNvPr>
            <p:cNvSpPr/>
            <p:nvPr/>
          </p:nvSpPr>
          <p:spPr>
            <a:xfrm>
              <a:off x="8026429" y="1976590"/>
              <a:ext cx="3883893" cy="1859109"/>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52" name="TextBox 51">
              <a:extLst>
                <a:ext uri="{FF2B5EF4-FFF2-40B4-BE49-F238E27FC236}">
                  <a16:creationId xmlns:a16="http://schemas.microsoft.com/office/drawing/2014/main" id="{E1E4A60B-37A9-F90A-3B41-A01257ECA55A}"/>
                </a:ext>
              </a:extLst>
            </p:cNvPr>
            <p:cNvSpPr txBox="1"/>
            <p:nvPr/>
          </p:nvSpPr>
          <p:spPr>
            <a:xfrm>
              <a:off x="8125933" y="2428249"/>
              <a:ext cx="3355720" cy="1508105"/>
            </a:xfrm>
            <a:prstGeom prst="rect">
              <a:avLst/>
            </a:prstGeom>
            <a:noFill/>
          </p:spPr>
          <p:txBody>
            <a:bodyPr wrap="square" lIns="0" rIns="0" rtlCol="0">
              <a:spAutoFit/>
            </a:bodyPr>
            <a:lstStyle/>
            <a:p>
              <a:pPr algn="ctr" defTabSz="914377">
                <a:defRPr/>
              </a:pPr>
              <a:r>
                <a:rPr kumimoji="0" lang="en-US" sz="1600" b="1" i="0" u="none" strike="noStrike" kern="1200" cap="none" spc="0" normalizeH="0" baseline="0" noProof="0" dirty="0">
                  <a:ln>
                    <a:noFill/>
                  </a:ln>
                  <a:solidFill>
                    <a:schemeClr val="accent4"/>
                  </a:solidFill>
                  <a:effectLst/>
                  <a:uLnTx/>
                  <a:uFillTx/>
                  <a:latin typeface="Amazon Ember"/>
                  <a:ea typeface="+mn-ea"/>
                  <a:cs typeface="+mn-cs"/>
                </a:rPr>
                <a:t>Knowledge Graph Retrieval-Augmentation</a:t>
              </a:r>
              <a:br>
                <a:rPr kumimoji="0" lang="en-US" sz="1200" b="1" i="0" u="none" strike="noStrike" kern="1200" cap="none" spc="0" normalizeH="0" baseline="0" noProof="0" dirty="0">
                  <a:ln>
                    <a:noFill/>
                  </a:ln>
                  <a:solidFill>
                    <a:srgbClr val="FFFFFF"/>
                  </a:solidFill>
                  <a:effectLst/>
                  <a:uLnTx/>
                  <a:uFillTx/>
                  <a:latin typeface="Amazon Ember"/>
                  <a:ea typeface="+mn-ea"/>
                  <a:cs typeface="+mn-cs"/>
                </a:rPr>
              </a:br>
              <a:endParaRPr kumimoji="0" lang="en-US" sz="1200" b="1" i="0" u="none" strike="noStrike" kern="1200" cap="none" spc="0" normalizeH="0" baseline="0" noProof="0" dirty="0">
                <a:ln>
                  <a:noFill/>
                </a:ln>
                <a:solidFill>
                  <a:srgbClr val="FFFFFF"/>
                </a:solidFill>
                <a:effectLst/>
                <a:uLnTx/>
                <a:uFillTx/>
                <a:latin typeface="Amazon Ember"/>
                <a:ea typeface="+mn-ea"/>
                <a:cs typeface="+mn-cs"/>
              </a:endParaRPr>
            </a:p>
            <a:p>
              <a:pPr algn="ctr" defTabSz="914377">
                <a:defRPr/>
              </a:pPr>
              <a:r>
                <a:rPr lang="en-US" sz="1200" dirty="0">
                  <a:solidFill>
                    <a:schemeClr val="tx1">
                      <a:lumMod val="65000"/>
                      <a:lumOff val="35000"/>
                    </a:schemeClr>
                  </a:solidFill>
                  <a:latin typeface="Amazon Ember"/>
                </a:rPr>
                <a:t>Augmenting</a:t>
              </a:r>
              <a:r>
                <a:rPr lang="en-US" sz="12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prompts with retrieved relationships between entities</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effectLst/>
                <a:uLnTx/>
                <a:uFillTx/>
                <a:latin typeface="Amazon Ember"/>
                <a:ea typeface="+mn-ea"/>
                <a:cs typeface="+mn-cs"/>
              </a:endParaRPr>
            </a:p>
          </p:txBody>
        </p:sp>
      </p:grpSp>
      <p:sp>
        <p:nvSpPr>
          <p:cNvPr id="86" name="Text Placeholder 18">
            <a:extLst>
              <a:ext uri="{FF2B5EF4-FFF2-40B4-BE49-F238E27FC236}">
                <a16:creationId xmlns:a16="http://schemas.microsoft.com/office/drawing/2014/main" id="{92B11551-C5DA-BC75-8C3F-08B5E41C6F30}"/>
              </a:ext>
            </a:extLst>
          </p:cNvPr>
          <p:cNvSpPr txBox="1">
            <a:spLocks/>
          </p:cNvSpPr>
          <p:nvPr/>
        </p:nvSpPr>
        <p:spPr>
          <a:xfrm>
            <a:off x="607546" y="812206"/>
            <a:ext cx="10974854" cy="313932"/>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tx1">
                    <a:lumMod val="65000"/>
                    <a:lumOff val="35000"/>
                  </a:schemeClr>
                </a:solidFill>
              </a:rPr>
              <a:t>CONTINUOUS IMPROVEMENT</a:t>
            </a:r>
          </a:p>
        </p:txBody>
      </p:sp>
      <p:grpSp>
        <p:nvGrpSpPr>
          <p:cNvPr id="90" name="Group 89">
            <a:extLst>
              <a:ext uri="{FF2B5EF4-FFF2-40B4-BE49-F238E27FC236}">
                <a16:creationId xmlns:a16="http://schemas.microsoft.com/office/drawing/2014/main" id="{1B5B9FB3-BD9D-664A-9494-B7A3C7C9B6F4}"/>
              </a:ext>
            </a:extLst>
          </p:cNvPr>
          <p:cNvGrpSpPr/>
          <p:nvPr/>
        </p:nvGrpSpPr>
        <p:grpSpPr>
          <a:xfrm>
            <a:off x="607545" y="1580226"/>
            <a:ext cx="2946617" cy="1709426"/>
            <a:chOff x="4064214" y="1976591"/>
            <a:chExt cx="3844631" cy="1709426"/>
          </a:xfrm>
        </p:grpSpPr>
        <p:sp>
          <p:nvSpPr>
            <p:cNvPr id="91" name="Rectangle 90">
              <a:extLst>
                <a:ext uri="{FF2B5EF4-FFF2-40B4-BE49-F238E27FC236}">
                  <a16:creationId xmlns:a16="http://schemas.microsoft.com/office/drawing/2014/main" id="{789CE860-0E70-AF91-E6FA-89E924363427}"/>
                </a:ext>
              </a:extLst>
            </p:cNvPr>
            <p:cNvSpPr/>
            <p:nvPr/>
          </p:nvSpPr>
          <p:spPr>
            <a:xfrm>
              <a:off x="4064214" y="1976591"/>
              <a:ext cx="3809150" cy="1709426"/>
            </a:xfrm>
            <a:prstGeom prst="rect">
              <a:avLst/>
            </a:prstGeom>
            <a:no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mazon Ember"/>
                <a:ea typeface="+mn-ea"/>
                <a:cs typeface="+mn-cs"/>
              </a:endParaRPr>
            </a:p>
          </p:txBody>
        </p:sp>
        <p:sp>
          <p:nvSpPr>
            <p:cNvPr id="95" name="TextBox 94">
              <a:extLst>
                <a:ext uri="{FF2B5EF4-FFF2-40B4-BE49-F238E27FC236}">
                  <a16:creationId xmlns:a16="http://schemas.microsoft.com/office/drawing/2014/main" id="{B8D9455A-27AC-5894-E59B-AF8B27D72E41}"/>
                </a:ext>
              </a:extLst>
            </p:cNvPr>
            <p:cNvSpPr txBox="1"/>
            <p:nvPr/>
          </p:nvSpPr>
          <p:spPr>
            <a:xfrm>
              <a:off x="4365037" y="2486721"/>
              <a:ext cx="3543808" cy="1138773"/>
            </a:xfrm>
            <a:prstGeom prst="rect">
              <a:avLst/>
            </a:prstGeom>
            <a:noFill/>
          </p:spPr>
          <p:txBody>
            <a:bodyPr wrap="square" lIns="0" rIns="0" rtlCol="0">
              <a:spAutoFit/>
            </a:bodyPr>
            <a:lstStyle/>
            <a:p>
              <a:pPr algn="ctr" defTabSz="914377">
                <a:defRPr/>
              </a:pPr>
              <a:r>
                <a:rPr kumimoji="0" lang="en-US" sz="1600" b="1" i="0" u="none" strike="noStrike" kern="1200" cap="none" spc="0" normalizeH="0" baseline="0" noProof="0" dirty="0">
                  <a:ln>
                    <a:noFill/>
                  </a:ln>
                  <a:solidFill>
                    <a:schemeClr val="accent4"/>
                  </a:solidFill>
                  <a:effectLst/>
                  <a:uLnTx/>
                  <a:uFillTx/>
                  <a:latin typeface="Amazon Ember"/>
                  <a:ea typeface="+mn-ea"/>
                  <a:cs typeface="+mn-cs"/>
                </a:rPr>
                <a:t>Feedback Mechanisms</a:t>
              </a:r>
            </a:p>
            <a:p>
              <a:pPr algn="ctr" defTabSz="914377">
                <a:defRPr/>
              </a:pPr>
              <a:br>
                <a:rPr kumimoji="0" lang="en-US" sz="1400" b="1" i="0" u="none" strike="noStrike" kern="1200" cap="none" spc="0" normalizeH="0" baseline="0" noProof="0" dirty="0">
                  <a:ln>
                    <a:noFill/>
                  </a:ln>
                  <a:effectLst/>
                  <a:uLnTx/>
                  <a:uFillTx/>
                  <a:latin typeface="Amazon Ember"/>
                  <a:ea typeface="+mn-ea"/>
                  <a:cs typeface="+mn-cs"/>
                </a:rPr>
              </a:br>
              <a:r>
                <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Incorporate user</a:t>
              </a:r>
              <a:r>
                <a:rPr kumimoji="0" lang="en-US" sz="1200" b="0" i="0" u="none" strike="noStrike" kern="1200" cap="none" spc="0" normalizeH="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feedback if  the generated text is </a:t>
              </a:r>
              <a:r>
                <a:rPr lang="en-US" sz="12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appropriate</a:t>
              </a: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8" name="Rectangle: Rounded Corners 11">
            <a:extLst>
              <a:ext uri="{FF2B5EF4-FFF2-40B4-BE49-F238E27FC236}">
                <a16:creationId xmlns:a16="http://schemas.microsoft.com/office/drawing/2014/main" id="{245F99C7-E975-2176-AF32-BCDC20D8E1CB}"/>
              </a:ext>
            </a:extLst>
          </p:cNvPr>
          <p:cNvSpPr/>
          <p:nvPr/>
        </p:nvSpPr>
        <p:spPr>
          <a:xfrm>
            <a:off x="7987554" y="1188637"/>
            <a:ext cx="3309514" cy="4635387"/>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lvl="1">
              <a:spcBef>
                <a:spcPts val="1080"/>
              </a:spcBef>
              <a:defRPr/>
            </a:pPr>
            <a:endParaRPr lang="en-US" b="1"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256032" lvl="0" indent="-256032">
              <a:spcBef>
                <a:spcPts val="1080"/>
              </a:spcBef>
              <a:buFont typeface="Arial" panose="020B0604020202020204" pitchFamily="34" charset="0"/>
              <a:buChar char="•"/>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Diverse and high quality fact checked data for model training</a:t>
            </a:r>
          </a:p>
          <a:p>
            <a:pPr marL="256032" lvl="0" indent="-256032">
              <a:spcBef>
                <a:spcPts val="1080"/>
              </a:spcBef>
              <a:buFont typeface="Arial" panose="020B0604020202020204" pitchFamily="34" charset="0"/>
              <a:buChar char="•"/>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Regular evaluation on both adversarial and standard prompts </a:t>
            </a:r>
          </a:p>
          <a:p>
            <a:pPr marL="256032" indent="-256032">
              <a:spcBef>
                <a:spcPts val="1080"/>
              </a:spcBef>
              <a:buFont typeface="Arial" panose="020B0604020202020204" pitchFamily="34" charset="0"/>
              <a:buChar char="•"/>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Audit and address bias</a:t>
            </a:r>
          </a:p>
          <a:p>
            <a:pPr marL="256032" marR="0" lvl="0" indent="-256032" algn="l" defTabSz="914400" rtl="0" eaLnBrk="1" fontAlgn="auto" latinLnBrk="0" hangingPunct="1">
              <a:lnSpc>
                <a:spcPct val="100000"/>
              </a:lnSpc>
              <a:spcBef>
                <a:spcPts val="1080"/>
              </a:spcBef>
              <a:spcAft>
                <a:spcPts val="0"/>
              </a:spcAft>
              <a:buClrTx/>
              <a:buSzTx/>
              <a:buFont typeface="Arial" panose="020B0604020202020204" pitchFamily="34" charset="0"/>
              <a:buChar char="•"/>
              <a:tabLst/>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Define intrinsic and extrinsic metrics</a:t>
            </a:r>
          </a:p>
          <a:p>
            <a:pPr marL="256032" marR="0" lvl="0" indent="-256032" algn="l" defTabSz="914400" rtl="0" eaLnBrk="1" fontAlgn="auto" latinLnBrk="0" hangingPunct="1">
              <a:lnSpc>
                <a:spcPct val="100000"/>
              </a:lnSpc>
              <a:spcBef>
                <a:spcPts val="1080"/>
              </a:spcBef>
              <a:spcAft>
                <a:spcPts val="0"/>
              </a:spcAft>
              <a:buClrTx/>
              <a:buSzTx/>
              <a:buFont typeface="Arial" panose="020B0604020202020204" pitchFamily="34" charset="0"/>
              <a:buChar char="•"/>
              <a:tabLst/>
              <a:defRPr/>
            </a:pPr>
            <a:r>
              <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Embed human in the loop for critical applications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10" name="TextBox 9">
            <a:extLst>
              <a:ext uri="{FF2B5EF4-FFF2-40B4-BE49-F238E27FC236}">
                <a16:creationId xmlns:a16="http://schemas.microsoft.com/office/drawing/2014/main" id="{DAF26B6B-059A-615F-A258-491E55E5775B}"/>
              </a:ext>
            </a:extLst>
          </p:cNvPr>
          <p:cNvSpPr txBox="1"/>
          <p:nvPr/>
        </p:nvSpPr>
        <p:spPr>
          <a:xfrm>
            <a:off x="8665378" y="1596647"/>
            <a:ext cx="1953866" cy="400110"/>
          </a:xfrm>
          <a:prstGeom prst="rect">
            <a:avLst/>
          </a:prstGeom>
          <a:noFill/>
        </p:spPr>
        <p:txBody>
          <a:bodyPr wrap="square" lIns="0" rIns="0" rtlCol="0">
            <a:spAutoFit/>
          </a:bodyPr>
          <a:lstStyle/>
          <a:p>
            <a:pPr algn="ctr"/>
            <a:r>
              <a:rPr kumimoji="0" lang="en-US" sz="20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Best Practices</a:t>
            </a:r>
            <a:endParaRPr lang="en-US" sz="2000" dirty="0">
              <a:latin typeface="Amazon Ember"/>
            </a:endParaRPr>
          </a:p>
        </p:txBody>
      </p:sp>
    </p:spTree>
    <p:extLst>
      <p:ext uri="{BB962C8B-B14F-4D97-AF65-F5344CB8AC3E}">
        <p14:creationId xmlns:p14="http://schemas.microsoft.com/office/powerpoint/2010/main" val="346970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609598" y="2026178"/>
            <a:ext cx="8323387" cy="757130"/>
          </a:xfrm>
        </p:spPr>
        <p:txBody>
          <a:bodyPr/>
          <a:lstStyle/>
          <a:p>
            <a:r>
              <a:rPr lang="en-US" dirty="0"/>
              <a:t>Hands-on Demo</a:t>
            </a:r>
          </a:p>
        </p:txBody>
      </p:sp>
    </p:spTree>
    <p:extLst>
      <p:ext uri="{BB962C8B-B14F-4D97-AF65-F5344CB8AC3E}">
        <p14:creationId xmlns:p14="http://schemas.microsoft.com/office/powerpoint/2010/main" val="14199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3838072" y="1063652"/>
            <a:ext cx="4515855" cy="801243"/>
          </a:xfrm>
        </p:spPr>
        <p:txBody>
          <a:bodyPr/>
          <a:lstStyle/>
          <a:p>
            <a:r>
              <a:rPr lang="en-US" dirty="0"/>
              <a:t>Scan for slides</a:t>
            </a:r>
          </a:p>
        </p:txBody>
      </p:sp>
      <p:pic>
        <p:nvPicPr>
          <p:cNvPr id="4" name="Picture 3">
            <a:extLst>
              <a:ext uri="{FF2B5EF4-FFF2-40B4-BE49-F238E27FC236}">
                <a16:creationId xmlns:a16="http://schemas.microsoft.com/office/drawing/2014/main" id="{12E5C08E-3074-500F-DEEB-C0FDDA8DA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499" y="2365348"/>
            <a:ext cx="3429000" cy="3429000"/>
          </a:xfrm>
          <a:prstGeom prst="rect">
            <a:avLst/>
          </a:prstGeom>
        </p:spPr>
      </p:pic>
    </p:spTree>
    <p:extLst>
      <p:ext uri="{BB962C8B-B14F-4D97-AF65-F5344CB8AC3E}">
        <p14:creationId xmlns:p14="http://schemas.microsoft.com/office/powerpoint/2010/main" val="293622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D26A-1BB0-4624-9C14-76F6ACBCCCF6}"/>
              </a:ext>
            </a:extLst>
          </p:cNvPr>
          <p:cNvSpPr>
            <a:spLocks noGrp="1"/>
          </p:cNvSpPr>
          <p:nvPr>
            <p:ph type="title"/>
          </p:nvPr>
        </p:nvSpPr>
        <p:spPr>
          <a:xfrm>
            <a:off x="2555966" y="459946"/>
            <a:ext cx="6318513" cy="535531"/>
          </a:xfrm>
        </p:spPr>
        <p:txBody>
          <a:bodyPr/>
          <a:lstStyle/>
          <a:p>
            <a:r>
              <a:rPr lang="en-US" dirty="0"/>
              <a:t>Hallucinations in Generative AI</a:t>
            </a:r>
          </a:p>
        </p:txBody>
      </p:sp>
      <p:sp>
        <p:nvSpPr>
          <p:cNvPr id="6" name="Rectangle: Rounded Corners 5">
            <a:extLst>
              <a:ext uri="{FF2B5EF4-FFF2-40B4-BE49-F238E27FC236}">
                <a16:creationId xmlns:a16="http://schemas.microsoft.com/office/drawing/2014/main" id="{B0FA73AB-FEC8-48E2-957C-034CD7C4FCCB}"/>
              </a:ext>
            </a:extLst>
          </p:cNvPr>
          <p:cNvSpPr/>
          <p:nvPr/>
        </p:nvSpPr>
        <p:spPr>
          <a:xfrm>
            <a:off x="8136077" y="1511299"/>
            <a:ext cx="3384045" cy="3755643"/>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3" name="Rectangle: Rounded Corners 62">
            <a:extLst>
              <a:ext uri="{FF2B5EF4-FFF2-40B4-BE49-F238E27FC236}">
                <a16:creationId xmlns:a16="http://schemas.microsoft.com/office/drawing/2014/main" id="{ED49017F-51B7-4096-B107-B450E86102E4}"/>
              </a:ext>
            </a:extLst>
          </p:cNvPr>
          <p:cNvSpPr/>
          <p:nvPr/>
        </p:nvSpPr>
        <p:spPr>
          <a:xfrm>
            <a:off x="4381933" y="1511299"/>
            <a:ext cx="3192767" cy="3755644"/>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mazon Ember Display"/>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4" name="Rectangle: Rounded Corners 63">
            <a:extLst>
              <a:ext uri="{FF2B5EF4-FFF2-40B4-BE49-F238E27FC236}">
                <a16:creationId xmlns:a16="http://schemas.microsoft.com/office/drawing/2014/main" id="{F4912991-38C2-4543-883C-0A8CF12DA881}"/>
              </a:ext>
            </a:extLst>
          </p:cNvPr>
          <p:cNvSpPr/>
          <p:nvPr/>
        </p:nvSpPr>
        <p:spPr>
          <a:xfrm>
            <a:off x="623293" y="1511300"/>
            <a:ext cx="3231364" cy="3755644"/>
          </a:xfrm>
          <a:prstGeom prst="roundRect">
            <a:avLst>
              <a:gd name="adj" fmla="val 4396"/>
            </a:avLst>
          </a:prstGeom>
          <a:solidFill>
            <a:schemeClr val="bg1">
              <a:alpha val="16000"/>
            </a:schemeClr>
          </a:solidFill>
          <a:ln w="28575">
            <a:gradFill flip="none" rotWithShape="1">
              <a:gsLst>
                <a:gs pos="0">
                  <a:schemeClr val="accent4"/>
                </a:gs>
                <a:gs pos="100000">
                  <a:schemeClr val="accent5"/>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mazon Ember Display"/>
              <a:ea typeface="+mn-ea"/>
              <a:cs typeface="+mn-cs"/>
            </a:endParaRPr>
          </a:p>
        </p:txBody>
      </p:sp>
      <p:sp>
        <p:nvSpPr>
          <p:cNvPr id="66" name="Rectangle 65">
            <a:extLst>
              <a:ext uri="{FF2B5EF4-FFF2-40B4-BE49-F238E27FC236}">
                <a16:creationId xmlns:a16="http://schemas.microsoft.com/office/drawing/2014/main" id="{C158F040-E34C-440B-96BA-90AB37B83702}"/>
              </a:ext>
            </a:extLst>
          </p:cNvPr>
          <p:cNvSpPr/>
          <p:nvPr/>
        </p:nvSpPr>
        <p:spPr>
          <a:xfrm>
            <a:off x="968364" y="1844990"/>
            <a:ext cx="2541221" cy="1938992"/>
          </a:xfrm>
          <a:prstGeom prst="rect">
            <a:avLst/>
          </a:prstGeom>
        </p:spPr>
        <p:txBody>
          <a:bodyPr wrap="square">
            <a:spAutoFit/>
          </a:bodyPr>
          <a:lstStyle/>
          <a:p>
            <a:pPr lvl="0" algn="ctr">
              <a:defRPr/>
            </a:pPr>
            <a:r>
              <a:rPr lang="en-US" sz="2400" b="1" dirty="0">
                <a:solidFill>
                  <a:schemeClr val="accent2"/>
                </a:solidFill>
              </a:rPr>
              <a:t>Factual Inaccuracies</a:t>
            </a:r>
          </a:p>
          <a:p>
            <a:pPr lvl="0" algn="ctr">
              <a:defRPr/>
            </a:pPr>
            <a:endParaRPr lang="en-US" sz="2400" b="1" dirty="0">
              <a:solidFill>
                <a:srgbClr val="FFFFFF"/>
              </a:solidFill>
            </a:endParaRPr>
          </a:p>
          <a:p>
            <a:pPr lvl="0" algn="ctr">
              <a:defRPr/>
            </a:pPr>
            <a:endParaRPr lang="en-US" sz="2400" b="1" dirty="0">
              <a:solidFill>
                <a:srgbClr val="FFFFFF"/>
              </a:solidFill>
            </a:endParaRPr>
          </a:p>
          <a:p>
            <a:pPr lvl="0">
              <a:defRPr/>
            </a:pPr>
            <a:endParaRPr lang="en-US" sz="2400" b="1" dirty="0">
              <a:solidFill>
                <a:srgbClr val="FFFFFF"/>
              </a:solidFill>
            </a:endParaRPr>
          </a:p>
        </p:txBody>
      </p:sp>
      <p:sp>
        <p:nvSpPr>
          <p:cNvPr id="68" name="Rectangle 67">
            <a:extLst>
              <a:ext uri="{FF2B5EF4-FFF2-40B4-BE49-F238E27FC236}">
                <a16:creationId xmlns:a16="http://schemas.microsoft.com/office/drawing/2014/main" id="{E034AFB3-EFAC-4A5C-8E93-12EBA0864BE8}"/>
              </a:ext>
            </a:extLst>
          </p:cNvPr>
          <p:cNvSpPr/>
          <p:nvPr/>
        </p:nvSpPr>
        <p:spPr>
          <a:xfrm>
            <a:off x="4707705" y="1822027"/>
            <a:ext cx="2541221" cy="1200329"/>
          </a:xfrm>
          <a:prstGeom prst="rect">
            <a:avLst/>
          </a:prstGeom>
        </p:spPr>
        <p:txBody>
          <a:bodyPr wrap="square">
            <a:spAutoFit/>
          </a:bodyPr>
          <a:lstStyle/>
          <a:p>
            <a:pPr lvl="0" algn="ctr">
              <a:defRPr/>
            </a:pPr>
            <a:r>
              <a:rPr lang="en-US" sz="2400" b="1" dirty="0">
                <a:solidFill>
                  <a:schemeClr val="accent2"/>
                </a:solidFill>
              </a:rPr>
              <a:t>Ethical and Safety Concerns</a:t>
            </a:r>
          </a:p>
          <a:p>
            <a:pPr lvl="0" algn="ctr">
              <a:defRPr/>
            </a:pPr>
            <a:endParaRPr lang="en-US" sz="2400" b="1" dirty="0">
              <a:solidFill>
                <a:srgbClr val="FFFFFF"/>
              </a:solidFill>
            </a:endParaRPr>
          </a:p>
        </p:txBody>
      </p:sp>
      <p:sp>
        <p:nvSpPr>
          <p:cNvPr id="69" name="Rectangle 68">
            <a:extLst>
              <a:ext uri="{FF2B5EF4-FFF2-40B4-BE49-F238E27FC236}">
                <a16:creationId xmlns:a16="http://schemas.microsoft.com/office/drawing/2014/main" id="{D2C37B5F-86DE-4FE5-9D96-54382484C4D8}"/>
              </a:ext>
            </a:extLst>
          </p:cNvPr>
          <p:cNvSpPr/>
          <p:nvPr/>
        </p:nvSpPr>
        <p:spPr>
          <a:xfrm>
            <a:off x="8557487" y="1743492"/>
            <a:ext cx="2541221" cy="1200329"/>
          </a:xfrm>
          <a:prstGeom prst="rect">
            <a:avLst/>
          </a:prstGeom>
        </p:spPr>
        <p:txBody>
          <a:bodyPr wrap="square">
            <a:spAutoFit/>
          </a:bodyPr>
          <a:lstStyle/>
          <a:p>
            <a:pPr lvl="0" algn="ctr">
              <a:defRPr/>
            </a:pPr>
            <a:r>
              <a:rPr lang="en-US" sz="2400" b="1" dirty="0">
                <a:solidFill>
                  <a:schemeClr val="accent2"/>
                </a:solidFill>
              </a:rPr>
              <a:t>Semantic and Contextual Errors</a:t>
            </a:r>
          </a:p>
        </p:txBody>
      </p:sp>
      <p:sp>
        <p:nvSpPr>
          <p:cNvPr id="3" name="TextBox 2">
            <a:extLst>
              <a:ext uri="{FF2B5EF4-FFF2-40B4-BE49-F238E27FC236}">
                <a16:creationId xmlns:a16="http://schemas.microsoft.com/office/drawing/2014/main" id="{6C106F23-D180-B612-F47E-A36CDA7CF78C}"/>
              </a:ext>
            </a:extLst>
          </p:cNvPr>
          <p:cNvSpPr txBox="1"/>
          <p:nvPr/>
        </p:nvSpPr>
        <p:spPr>
          <a:xfrm>
            <a:off x="773546" y="3161486"/>
            <a:ext cx="3177209" cy="218521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Calibri" panose="020F0502020204030204" pitchFamily="34" charset="0"/>
                <a:cs typeface="Calibri" panose="020F0502020204030204" pitchFamily="34" charset="0"/>
              </a:rPr>
              <a:t>Factually Incorrect statements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Calibri" panose="020F0502020204030204" pitchFamily="34" charset="0"/>
                <a:cs typeface="Calibri" panose="020F0502020204030204" pitchFamily="34" charset="0"/>
              </a:rPr>
              <a:t>M</a:t>
            </a: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Calibri" panose="020F0502020204030204" pitchFamily="34" charset="0"/>
                <a:cs typeface="Calibri" panose="020F0502020204030204" pitchFamily="34" charset="0"/>
              </a:rPr>
              <a:t>is-leading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Calibri" panose="020F0502020204030204" pitchFamily="34" charset="0"/>
                <a:cs typeface="Calibri" panose="020F0502020204030204" pitchFamily="34" charset="0"/>
              </a:rPr>
              <a:t>Confusing conclusions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Calibri" panose="020F0502020204030204" pitchFamily="34" charset="0"/>
                <a:cs typeface="Calibri" panose="020F0502020204030204" pitchFamily="34" charset="0"/>
              </a:rPr>
              <a:t>Loosing trust and reputation</a:t>
            </a: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effectLst/>
              <a:uLnTx/>
              <a:uFillTx/>
              <a:latin typeface="Amazon Ember"/>
              <a:ea typeface="+mn-ea"/>
              <a:cs typeface="+mn-cs"/>
            </a:endParaRPr>
          </a:p>
        </p:txBody>
      </p:sp>
      <p:sp>
        <p:nvSpPr>
          <p:cNvPr id="4" name="TextBox 3">
            <a:extLst>
              <a:ext uri="{FF2B5EF4-FFF2-40B4-BE49-F238E27FC236}">
                <a16:creationId xmlns:a16="http://schemas.microsoft.com/office/drawing/2014/main" id="{F28D7AFE-AE48-44D6-A440-0E5E01AC2513}"/>
              </a:ext>
            </a:extLst>
          </p:cNvPr>
          <p:cNvSpPr txBox="1"/>
          <p:nvPr/>
        </p:nvSpPr>
        <p:spPr>
          <a:xfrm>
            <a:off x="4417167" y="3128987"/>
            <a:ext cx="3177209" cy="203132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Amazon Ember" panose="020B0603020204020204" pitchFamily="34" charset="0"/>
                <a:cs typeface="Calibri" panose="020F0502020204030204" pitchFamily="34" charset="0"/>
              </a:rPr>
              <a:t>Bias and discrimination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Amazon Ember" panose="020B0603020204020204" pitchFamily="34" charset="0"/>
                <a:cs typeface="Calibri" panose="020F0502020204030204" pitchFamily="34" charset="0"/>
              </a:rPr>
              <a:t>Harmful</a:t>
            </a: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Amazon Ember" panose="020B0603020204020204" pitchFamily="34" charset="0"/>
                <a:cs typeface="Calibri" panose="020F0502020204030204" pitchFamily="34" charset="0"/>
              </a:rPr>
              <a:t> content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Amazon Ember" panose="020B0603020204020204" pitchFamily="34" charset="0"/>
                <a:cs typeface="Calibri" panose="020F0502020204030204" pitchFamily="34" charset="0"/>
              </a:rPr>
              <a:t>Economic and social implications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ea typeface="Amazon Ember" panose="020B0603020204020204" pitchFamily="34" charset="0"/>
                <a:cs typeface="Calibri" panose="020F0502020204030204" pitchFamily="34" charset="0"/>
              </a:rPr>
              <a:t>Data leakage or privacy breaches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effectLst/>
              <a:uLnTx/>
              <a:uFillTx/>
              <a:latin typeface="Amazon Ember"/>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290286AE-8F21-F076-3555-61E56F87F6C0}"/>
              </a:ext>
            </a:extLst>
          </p:cNvPr>
          <p:cNvSpPr txBox="1"/>
          <p:nvPr/>
        </p:nvSpPr>
        <p:spPr>
          <a:xfrm>
            <a:off x="8201808" y="3185452"/>
            <a:ext cx="3252581" cy="147732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No logical sense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Inappropriate information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Poor user experience and reduced user engagement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65000"/>
                    <a:lumOff val="35000"/>
                  </a:schemeClr>
                </a:solidFill>
                <a:latin typeface="Amazon Ember"/>
              </a:rPr>
              <a:t>Inferior decision making</a:t>
            </a: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p:txBody>
      </p:sp>
    </p:spTree>
    <p:extLst>
      <p:ext uri="{BB962C8B-B14F-4D97-AF65-F5344CB8AC3E}">
        <p14:creationId xmlns:p14="http://schemas.microsoft.com/office/powerpoint/2010/main" val="275689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25540E2-D546-D1FE-52DC-70F5CB70F5F8}"/>
              </a:ext>
            </a:extLst>
          </p:cNvPr>
          <p:cNvSpPr/>
          <p:nvPr/>
        </p:nvSpPr>
        <p:spPr>
          <a:xfrm>
            <a:off x="403412" y="1879240"/>
            <a:ext cx="11268988" cy="4144271"/>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rgbClr val="000000"/>
              </a:solidFill>
              <a:latin typeface="Amazon Ember Display"/>
            </a:endParaRPr>
          </a:p>
        </p:txBody>
      </p:sp>
      <p:sp>
        <p:nvSpPr>
          <p:cNvPr id="2" name="Title 1">
            <a:extLst>
              <a:ext uri="{FF2B5EF4-FFF2-40B4-BE49-F238E27FC236}">
                <a16:creationId xmlns:a16="http://schemas.microsoft.com/office/drawing/2014/main" id="{64E33C6C-7CE0-DEF3-C1C9-FC29A69B406E}"/>
              </a:ext>
            </a:extLst>
          </p:cNvPr>
          <p:cNvSpPr>
            <a:spLocks noGrp="1"/>
          </p:cNvSpPr>
          <p:nvPr>
            <p:ph type="title"/>
          </p:nvPr>
        </p:nvSpPr>
        <p:spPr>
          <a:xfrm>
            <a:off x="792372" y="740149"/>
            <a:ext cx="10972800" cy="701731"/>
          </a:xfrm>
        </p:spPr>
        <p:txBody>
          <a:bodyPr/>
          <a:lstStyle/>
          <a:p>
            <a:r>
              <a:rPr lang="en-US" sz="4400" dirty="0"/>
              <a:t>Challenges of Hallucination</a:t>
            </a:r>
          </a:p>
        </p:txBody>
      </p:sp>
      <p:sp>
        <p:nvSpPr>
          <p:cNvPr id="14" name="TextBox 13">
            <a:extLst>
              <a:ext uri="{FF2B5EF4-FFF2-40B4-BE49-F238E27FC236}">
                <a16:creationId xmlns:a16="http://schemas.microsoft.com/office/drawing/2014/main" id="{C8AF23D2-C349-AC6D-895A-9E6ED7715895}"/>
              </a:ext>
            </a:extLst>
          </p:cNvPr>
          <p:cNvSpPr txBox="1"/>
          <p:nvPr/>
        </p:nvSpPr>
        <p:spPr>
          <a:xfrm>
            <a:off x="616985" y="2742358"/>
            <a:ext cx="3676290" cy="1323439"/>
          </a:xfrm>
          <a:prstGeom prst="rect">
            <a:avLst/>
          </a:prstGeom>
          <a:noFill/>
        </p:spPr>
        <p:txBody>
          <a:bodyPr wrap="square">
            <a:spAutoFit/>
          </a:bodyPr>
          <a:lstStyle/>
          <a:p>
            <a:pPr algn="r"/>
            <a:r>
              <a:rPr lang="en-US" sz="1600" b="1" dirty="0">
                <a:solidFill>
                  <a:schemeClr val="accent2"/>
                </a:solidFill>
                <a:latin typeface="Amazon Ember Display" panose="020F0603020204020204" pitchFamily="34" charset="0"/>
              </a:rPr>
              <a:t>Misleading Summaries </a:t>
            </a:r>
          </a:p>
          <a:p>
            <a:pPr algn="r"/>
            <a:r>
              <a:rPr lang="en-US" sz="1600" b="1" dirty="0">
                <a:solidFill>
                  <a:schemeClr val="accent2"/>
                </a:solidFill>
                <a:latin typeface="Amazon Ember Display" panose="020F0603020204020204" pitchFamily="34" charset="0"/>
              </a:rPr>
              <a:t> </a:t>
            </a:r>
            <a:r>
              <a:rPr lang="en-US" sz="16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Inaccurate summaries/text generation could lead to detrimental outcomes</a:t>
            </a:r>
          </a:p>
          <a:p>
            <a:pPr algn="r"/>
            <a:endParaRPr lang="en-US" sz="160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5" name="TextBox 14">
            <a:extLst>
              <a:ext uri="{FF2B5EF4-FFF2-40B4-BE49-F238E27FC236}">
                <a16:creationId xmlns:a16="http://schemas.microsoft.com/office/drawing/2014/main" id="{793136FE-A2EB-29C3-2836-2AEED84C393D}"/>
              </a:ext>
            </a:extLst>
          </p:cNvPr>
          <p:cNvSpPr txBox="1"/>
          <p:nvPr/>
        </p:nvSpPr>
        <p:spPr>
          <a:xfrm>
            <a:off x="7536383" y="4361311"/>
            <a:ext cx="3962218" cy="646331"/>
          </a:xfrm>
          <a:prstGeom prst="rect">
            <a:avLst/>
          </a:prstGeom>
          <a:noFill/>
        </p:spPr>
        <p:txBody>
          <a:bodyPr wrap="square">
            <a:spAutoFit/>
          </a:bodyPr>
          <a:lstStyle/>
          <a:p>
            <a:r>
              <a:rPr kumimoji="0" lang="en-US" b="1" i="0" u="none" strike="noStrike" kern="1200" cap="none" spc="0" normalizeH="0" baseline="0" noProof="0" dirty="0">
                <a:ln>
                  <a:noFill/>
                </a:ln>
                <a:solidFill>
                  <a:schemeClr val="accent2"/>
                </a:solidFill>
                <a:effectLst/>
                <a:uLnTx/>
                <a:uFillTx/>
                <a:latin typeface="Amazon Ember Display" panose="020F0603020204020204" pitchFamily="34" charset="0"/>
                <a:ea typeface="+mn-ea"/>
                <a:cs typeface="+mn-cs"/>
              </a:rPr>
              <a:t>Bias and Safety Concerns </a:t>
            </a:r>
            <a:r>
              <a:rPr kumimoji="0" lang="en-US"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rPr>
              <a:t>Amplifying</a:t>
            </a:r>
            <a:r>
              <a:rPr kumimoji="0" lang="en-US" b="0" i="0" u="none" strike="noStrike" kern="1200" cap="none" spc="0" normalizeH="0" noProof="0" dirty="0">
                <a:ln>
                  <a:noFill/>
                </a:ln>
                <a:solidFill>
                  <a:schemeClr val="tx1">
                    <a:lumMod val="65000"/>
                    <a:lumOff val="35000"/>
                  </a:schemeClr>
                </a:solidFill>
                <a:effectLst/>
                <a:uLnTx/>
                <a:uFillTx/>
                <a:latin typeface="Amazon Ember Display" panose="020F0603020204020204" pitchFamily="34" charset="0"/>
              </a:rPr>
              <a:t> societal biases</a:t>
            </a:r>
            <a:endParaRPr lang="en-US" sz="1400"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6" name="TextBox 15">
            <a:extLst>
              <a:ext uri="{FF2B5EF4-FFF2-40B4-BE49-F238E27FC236}">
                <a16:creationId xmlns:a16="http://schemas.microsoft.com/office/drawing/2014/main" id="{B844A6EB-207D-7F03-4153-7F349D745C83}"/>
              </a:ext>
            </a:extLst>
          </p:cNvPr>
          <p:cNvSpPr txBox="1"/>
          <p:nvPr/>
        </p:nvSpPr>
        <p:spPr>
          <a:xfrm>
            <a:off x="7536383" y="2671120"/>
            <a:ext cx="4177236" cy="1200329"/>
          </a:xfrm>
          <a:prstGeom prst="rect">
            <a:avLst/>
          </a:prstGeom>
          <a:noFill/>
        </p:spPr>
        <p:txBody>
          <a:bodyPr wrap="square">
            <a:spAutoFit/>
          </a:bodyPr>
          <a:lstStyle/>
          <a:p>
            <a:pPr lvl="0" defTabSz="1462979">
              <a:lnSpc>
                <a:spcPct val="100000"/>
              </a:lnSpc>
              <a:spcBef>
                <a:spcPts val="0"/>
              </a:spcBef>
              <a:spcAft>
                <a:spcPts val="500"/>
              </a:spcAft>
              <a:buSzPct val="90000"/>
              <a:defRPr/>
            </a:pPr>
            <a:r>
              <a:rPr lang="en-US" b="1" dirty="0">
                <a:solidFill>
                  <a:srgbClr val="7C59ED"/>
                </a:solidFill>
                <a:latin typeface="Amazon Ember Display" panose="020F0603020204020204" pitchFamily="34" charset="0"/>
              </a:rPr>
              <a:t>Negative economic impact </a:t>
            </a:r>
            <a:r>
              <a:rPr lang="en-US"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Turbulences in the markets due to generated inaccurate financial indicators</a:t>
            </a:r>
          </a:p>
        </p:txBody>
      </p:sp>
      <p:sp>
        <p:nvSpPr>
          <p:cNvPr id="17" name="TextBox 16">
            <a:extLst>
              <a:ext uri="{FF2B5EF4-FFF2-40B4-BE49-F238E27FC236}">
                <a16:creationId xmlns:a16="http://schemas.microsoft.com/office/drawing/2014/main" id="{1A6E6DB0-9CC2-2D64-9930-87848D5FCBC3}"/>
              </a:ext>
            </a:extLst>
          </p:cNvPr>
          <p:cNvSpPr txBox="1"/>
          <p:nvPr/>
        </p:nvSpPr>
        <p:spPr>
          <a:xfrm>
            <a:off x="590101" y="4232674"/>
            <a:ext cx="3704861" cy="1477328"/>
          </a:xfrm>
          <a:prstGeom prst="rect">
            <a:avLst/>
          </a:prstGeom>
          <a:noFill/>
        </p:spPr>
        <p:txBody>
          <a:bodyPr wrap="square">
            <a:spAutoFit/>
          </a:bodyPr>
          <a:lstStyle/>
          <a:p>
            <a:pPr algn="r"/>
            <a:r>
              <a:rPr lang="en-US" b="1" dirty="0">
                <a:solidFill>
                  <a:schemeClr val="accent2"/>
                </a:solidFill>
                <a:latin typeface="Amazon Ember Display" panose="020F0603020204020204" pitchFamily="34" charset="0"/>
              </a:rPr>
              <a:t>Losing Customer Trust </a:t>
            </a:r>
            <a:r>
              <a:rPr lang="en-US" dirty="0">
                <a:solidFill>
                  <a:schemeClr val="tx1">
                    <a:lumMod val="65000"/>
                    <a:lumOff val="3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rPr>
              <a:t>Diminishing user engagement and increasing frustrations due to inaccuracies</a:t>
            </a:r>
          </a:p>
          <a:p>
            <a:pPr algn="r"/>
            <a:endParaRPr lang="en-US" dirty="0">
              <a:solidFill>
                <a:srgbClr val="232F3E"/>
              </a:solidFill>
              <a:latin typeface="Amazon Ember Display" panose="020F0603020204020204" pitchFamily="34" charset="0"/>
            </a:endParaRPr>
          </a:p>
        </p:txBody>
      </p:sp>
      <p:sp>
        <p:nvSpPr>
          <p:cNvPr id="24" name="Slide Number Placeholder 2">
            <a:extLst>
              <a:ext uri="{FF2B5EF4-FFF2-40B4-BE49-F238E27FC236}">
                <a16:creationId xmlns:a16="http://schemas.microsoft.com/office/drawing/2014/main" id="{D36FBD8B-2310-9509-9931-F99EE0C1EC67}"/>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srgbClr val="232F3E"/>
              </a:solidFill>
              <a:effectLst/>
              <a:uLnTx/>
              <a:uFillTx/>
              <a:latin typeface="Amazon Ember Display"/>
              <a:ea typeface="+mn-ea"/>
              <a:cs typeface="+mn-cs"/>
            </a:endParaRPr>
          </a:p>
        </p:txBody>
      </p:sp>
      <p:sp>
        <p:nvSpPr>
          <p:cNvPr id="10" name="Oval 9">
            <a:extLst>
              <a:ext uri="{FF2B5EF4-FFF2-40B4-BE49-F238E27FC236}">
                <a16:creationId xmlns:a16="http://schemas.microsoft.com/office/drawing/2014/main" id="{09A2ADD7-B434-4C7E-138E-29BF3F77D647}"/>
              </a:ext>
            </a:extLst>
          </p:cNvPr>
          <p:cNvSpPr/>
          <p:nvPr/>
        </p:nvSpPr>
        <p:spPr>
          <a:xfrm>
            <a:off x="4541929" y="4221009"/>
            <a:ext cx="1066800" cy="1066800"/>
          </a:xfrm>
          <a:prstGeom prst="ellipse">
            <a:avLst/>
          </a:prstGeom>
          <a:solidFill>
            <a:schemeClr val="bg1"/>
          </a:solid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latin typeface="Amazon Ember Display" panose="020F0603020204020204" pitchFamily="34" charset="0"/>
            </a:endParaRPr>
          </a:p>
        </p:txBody>
      </p:sp>
      <p:grpSp>
        <p:nvGrpSpPr>
          <p:cNvPr id="29" name="Graphic 194">
            <a:extLst>
              <a:ext uri="{FF2B5EF4-FFF2-40B4-BE49-F238E27FC236}">
                <a16:creationId xmlns:a16="http://schemas.microsoft.com/office/drawing/2014/main" id="{1140D94F-58F8-9049-6347-7AADBBC6B5E9}"/>
              </a:ext>
            </a:extLst>
          </p:cNvPr>
          <p:cNvGrpSpPr>
            <a:grpSpLocks noChangeAspect="1"/>
          </p:cNvGrpSpPr>
          <p:nvPr/>
        </p:nvGrpSpPr>
        <p:grpSpPr>
          <a:xfrm>
            <a:off x="4626391" y="4258649"/>
            <a:ext cx="930850" cy="930850"/>
            <a:chOff x="8182089" y="4250234"/>
            <a:chExt cx="643689" cy="643689"/>
          </a:xfrm>
        </p:grpSpPr>
        <p:sp>
          <p:nvSpPr>
            <p:cNvPr id="30" name="Freeform: Shape 29">
              <a:extLst>
                <a:ext uri="{FF2B5EF4-FFF2-40B4-BE49-F238E27FC236}">
                  <a16:creationId xmlns:a16="http://schemas.microsoft.com/office/drawing/2014/main" id="{E549ED50-0A0B-CBD5-F905-5E85F85BD3B6}"/>
                </a:ext>
              </a:extLst>
            </p:cNvPr>
            <p:cNvSpPr/>
            <p:nvPr/>
          </p:nvSpPr>
          <p:spPr>
            <a:xfrm>
              <a:off x="8441174" y="4567573"/>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4232"/>
                    <a:pt x="4828" y="97519"/>
                    <a:pt x="4828" y="64369"/>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1" name="Freeform: Shape 30">
              <a:extLst>
                <a:ext uri="{FF2B5EF4-FFF2-40B4-BE49-F238E27FC236}">
                  <a16:creationId xmlns:a16="http://schemas.microsoft.com/office/drawing/2014/main" id="{03AD910E-72AD-AE40-6228-7E3A62291315}"/>
                </a:ext>
              </a:extLst>
            </p:cNvPr>
            <p:cNvSpPr/>
            <p:nvPr/>
          </p:nvSpPr>
          <p:spPr>
            <a:xfrm>
              <a:off x="8395794" y="4690195"/>
              <a:ext cx="218854" cy="115864"/>
            </a:xfrm>
            <a:custGeom>
              <a:avLst/>
              <a:gdLst>
                <a:gd name="connsiteX0" fmla="*/ 4828 w 218854"/>
                <a:gd name="connsiteY0" fmla="*/ 113611 h 115864"/>
                <a:gd name="connsiteX1" fmla="*/ 214348 w 218854"/>
                <a:gd name="connsiteY1" fmla="*/ 113611 h 115864"/>
                <a:gd name="connsiteX2" fmla="*/ 163175 w 218854"/>
                <a:gd name="connsiteY2" fmla="*/ 20276 h 115864"/>
                <a:gd name="connsiteX3" fmla="*/ 109427 w 218854"/>
                <a:gd name="connsiteY3" fmla="*/ 4828 h 115864"/>
                <a:gd name="connsiteX4" fmla="*/ 4828 w 218854"/>
                <a:gd name="connsiteY4" fmla="*/ 113611 h 115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854" h="115864">
                  <a:moveTo>
                    <a:pt x="4828" y="113611"/>
                  </a:moveTo>
                  <a:lnTo>
                    <a:pt x="214348" y="113611"/>
                  </a:lnTo>
                  <a:cubicBezTo>
                    <a:pt x="214348" y="74024"/>
                    <a:pt x="193750" y="39265"/>
                    <a:pt x="163175" y="20276"/>
                  </a:cubicBezTo>
                  <a:cubicBezTo>
                    <a:pt x="147405" y="10621"/>
                    <a:pt x="129060" y="4828"/>
                    <a:pt x="109427" y="4828"/>
                  </a:cubicBezTo>
                  <a:cubicBezTo>
                    <a:pt x="51817" y="4828"/>
                    <a:pt x="4828" y="53748"/>
                    <a:pt x="4828" y="113611"/>
                  </a:cubicBez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2" name="Freeform: Shape 31">
              <a:extLst>
                <a:ext uri="{FF2B5EF4-FFF2-40B4-BE49-F238E27FC236}">
                  <a16:creationId xmlns:a16="http://schemas.microsoft.com/office/drawing/2014/main" id="{359A3327-7BB8-1EBE-BE9C-FE7042893979}"/>
                </a:ext>
              </a:extLst>
            </p:cNvPr>
            <p:cNvSpPr/>
            <p:nvPr/>
          </p:nvSpPr>
          <p:spPr>
            <a:xfrm>
              <a:off x="8427334" y="4539894"/>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3" name="Freeform: Shape 32">
              <a:extLst>
                <a:ext uri="{FF2B5EF4-FFF2-40B4-BE49-F238E27FC236}">
                  <a16:creationId xmlns:a16="http://schemas.microsoft.com/office/drawing/2014/main" id="{A33719C2-4BC3-868A-A11D-1C16A7719783}"/>
                </a:ext>
              </a:extLst>
            </p:cNvPr>
            <p:cNvSpPr/>
            <p:nvPr/>
          </p:nvSpPr>
          <p:spPr>
            <a:xfrm>
              <a:off x="8414461" y="4594929"/>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4" name="Freeform: Shape 33">
              <a:extLst>
                <a:ext uri="{FF2B5EF4-FFF2-40B4-BE49-F238E27FC236}">
                  <a16:creationId xmlns:a16="http://schemas.microsoft.com/office/drawing/2014/main" id="{696242CF-2C15-31E6-B1B3-8085EF28793B}"/>
                </a:ext>
              </a:extLst>
            </p:cNvPr>
            <p:cNvSpPr/>
            <p:nvPr/>
          </p:nvSpPr>
          <p:spPr>
            <a:xfrm>
              <a:off x="8560900" y="4594929"/>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805"/>
                    <a:pt x="27357"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5" name="Freeform: Shape 34">
              <a:extLst>
                <a:ext uri="{FF2B5EF4-FFF2-40B4-BE49-F238E27FC236}">
                  <a16:creationId xmlns:a16="http://schemas.microsoft.com/office/drawing/2014/main" id="{7EF2B100-9CB8-AC80-3D5A-AF5C5BBB5286}"/>
                </a:ext>
              </a:extLst>
            </p:cNvPr>
            <p:cNvSpPr/>
            <p:nvPr/>
          </p:nvSpPr>
          <p:spPr>
            <a:xfrm>
              <a:off x="8327563" y="4363201"/>
              <a:ext cx="125519" cy="128738"/>
            </a:xfrm>
            <a:custGeom>
              <a:avLst/>
              <a:gdLst>
                <a:gd name="connsiteX0" fmla="*/ 4828 w 125519"/>
                <a:gd name="connsiteY0" fmla="*/ 64369 h 128737"/>
                <a:gd name="connsiteX1" fmla="*/ 64369 w 125519"/>
                <a:gd name="connsiteY1" fmla="*/ 4828 h 128737"/>
                <a:gd name="connsiteX2" fmla="*/ 123910 w 125519"/>
                <a:gd name="connsiteY2" fmla="*/ 64369 h 128737"/>
                <a:gd name="connsiteX3" fmla="*/ 64369 w 125519"/>
                <a:gd name="connsiteY3" fmla="*/ 123910 h 128737"/>
                <a:gd name="connsiteX4" fmla="*/ 4828 w 125519"/>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19"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6" name="Freeform: Shape 35">
              <a:extLst>
                <a:ext uri="{FF2B5EF4-FFF2-40B4-BE49-F238E27FC236}">
                  <a16:creationId xmlns:a16="http://schemas.microsoft.com/office/drawing/2014/main" id="{C9834312-AFDF-44C2-9FE0-6A0756315F20}"/>
                </a:ext>
              </a:extLst>
            </p:cNvPr>
            <p:cNvSpPr/>
            <p:nvPr/>
          </p:nvSpPr>
          <p:spPr>
            <a:xfrm>
              <a:off x="8313723" y="4335523"/>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7" name="Freeform: Shape 36">
              <a:extLst>
                <a:ext uri="{FF2B5EF4-FFF2-40B4-BE49-F238E27FC236}">
                  <a16:creationId xmlns:a16="http://schemas.microsoft.com/office/drawing/2014/main" id="{C514A553-1D37-B390-62EC-8B8AA0F32196}"/>
                </a:ext>
              </a:extLst>
            </p:cNvPr>
            <p:cNvSpPr/>
            <p:nvPr/>
          </p:nvSpPr>
          <p:spPr>
            <a:xfrm>
              <a:off x="8300850"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8" name="Freeform: Shape 37">
              <a:extLst>
                <a:ext uri="{FF2B5EF4-FFF2-40B4-BE49-F238E27FC236}">
                  <a16:creationId xmlns:a16="http://schemas.microsoft.com/office/drawing/2014/main" id="{794E2D57-DC5E-5D48-D3CC-635AE1CA40AB}"/>
                </a:ext>
              </a:extLst>
            </p:cNvPr>
            <p:cNvSpPr/>
            <p:nvPr/>
          </p:nvSpPr>
          <p:spPr>
            <a:xfrm>
              <a:off x="8447611"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9" name="Freeform: Shape 38">
              <a:extLst>
                <a:ext uri="{FF2B5EF4-FFF2-40B4-BE49-F238E27FC236}">
                  <a16:creationId xmlns:a16="http://schemas.microsoft.com/office/drawing/2014/main" id="{674945D0-4F15-F20C-5B4B-75EC15E9B658}"/>
                </a:ext>
              </a:extLst>
            </p:cNvPr>
            <p:cNvSpPr/>
            <p:nvPr/>
          </p:nvSpPr>
          <p:spPr>
            <a:xfrm>
              <a:off x="8282183" y="4486765"/>
              <a:ext cx="186670" cy="115864"/>
            </a:xfrm>
            <a:custGeom>
              <a:avLst/>
              <a:gdLst>
                <a:gd name="connsiteX0" fmla="*/ 109749 w 186669"/>
                <a:gd name="connsiteY0" fmla="*/ 113636 h 115864"/>
                <a:gd name="connsiteX1" fmla="*/ 4828 w 186669"/>
                <a:gd name="connsiteY1" fmla="*/ 113636 h 115864"/>
                <a:gd name="connsiteX2" fmla="*/ 111036 w 186669"/>
                <a:gd name="connsiteY2" fmla="*/ 4852 h 115864"/>
                <a:gd name="connsiteX3" fmla="*/ 18280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109749" y="113636"/>
                  </a:moveTo>
                  <a:lnTo>
                    <a:pt x="4828" y="113636"/>
                  </a:lnTo>
                  <a:cubicBezTo>
                    <a:pt x="4828" y="113636"/>
                    <a:pt x="5793" y="8071"/>
                    <a:pt x="111036" y="4852"/>
                  </a:cubicBezTo>
                  <a:cubicBezTo>
                    <a:pt x="111036" y="4852"/>
                    <a:pt x="150623" y="2921"/>
                    <a:pt x="182808" y="33175"/>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0" name="Freeform: Shape 39">
              <a:extLst>
                <a:ext uri="{FF2B5EF4-FFF2-40B4-BE49-F238E27FC236}">
                  <a16:creationId xmlns:a16="http://schemas.microsoft.com/office/drawing/2014/main" id="{6679B19A-AA07-C724-1629-624CC7C64381}"/>
                </a:ext>
              </a:extLst>
            </p:cNvPr>
            <p:cNvSpPr/>
            <p:nvPr/>
          </p:nvSpPr>
          <p:spPr>
            <a:xfrm>
              <a:off x="8549957" y="4363201"/>
              <a:ext cx="128738" cy="128738"/>
            </a:xfrm>
            <a:custGeom>
              <a:avLst/>
              <a:gdLst>
                <a:gd name="connsiteX0" fmla="*/ 4828 w 128737"/>
                <a:gd name="connsiteY0" fmla="*/ 64369 h 128737"/>
                <a:gd name="connsiteX1" fmla="*/ 64369 w 128737"/>
                <a:gd name="connsiteY1" fmla="*/ 4828 h 128737"/>
                <a:gd name="connsiteX2" fmla="*/ 123910 w 128737"/>
                <a:gd name="connsiteY2" fmla="*/ 64369 h 128737"/>
                <a:gd name="connsiteX3" fmla="*/ 64369 w 128737"/>
                <a:gd name="connsiteY3" fmla="*/ 123910 h 128737"/>
                <a:gd name="connsiteX4" fmla="*/ 4828 w 128737"/>
                <a:gd name="connsiteY4" fmla="*/ 64369 h 128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737" h="128737">
                  <a:moveTo>
                    <a:pt x="4828" y="64369"/>
                  </a:moveTo>
                  <a:cubicBezTo>
                    <a:pt x="4828" y="31541"/>
                    <a:pt x="31541" y="4828"/>
                    <a:pt x="64369" y="4828"/>
                  </a:cubicBezTo>
                  <a:cubicBezTo>
                    <a:pt x="97197" y="4828"/>
                    <a:pt x="123910" y="31541"/>
                    <a:pt x="123910" y="64369"/>
                  </a:cubicBezTo>
                  <a:cubicBezTo>
                    <a:pt x="123910" y="97197"/>
                    <a:pt x="97197" y="123910"/>
                    <a:pt x="64369" y="123910"/>
                  </a:cubicBezTo>
                  <a:cubicBezTo>
                    <a:pt x="31541" y="123910"/>
                    <a:pt x="4828" y="97197"/>
                    <a:pt x="4828" y="64369"/>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1" name="Freeform: Shape 40">
              <a:extLst>
                <a:ext uri="{FF2B5EF4-FFF2-40B4-BE49-F238E27FC236}">
                  <a16:creationId xmlns:a16="http://schemas.microsoft.com/office/drawing/2014/main" id="{92E53A46-1CB1-B4D1-F500-CAF07FDAC443}"/>
                </a:ext>
              </a:extLst>
            </p:cNvPr>
            <p:cNvSpPr/>
            <p:nvPr/>
          </p:nvSpPr>
          <p:spPr>
            <a:xfrm>
              <a:off x="8536118" y="4335523"/>
              <a:ext cx="154485" cy="64369"/>
            </a:xfrm>
            <a:custGeom>
              <a:avLst/>
              <a:gdLst>
                <a:gd name="connsiteX0" fmla="*/ 4828 w 154485"/>
                <a:gd name="connsiteY0" fmla="*/ 61150 h 64368"/>
                <a:gd name="connsiteX1" fmla="*/ 78852 w 154485"/>
                <a:gd name="connsiteY1" fmla="*/ 4828 h 64368"/>
                <a:gd name="connsiteX2" fmla="*/ 151589 w 154485"/>
                <a:gd name="connsiteY2" fmla="*/ 61150 h 64368"/>
              </a:gdLst>
              <a:ahLst/>
              <a:cxnLst>
                <a:cxn ang="0">
                  <a:pos x="connsiteX0" y="connsiteY0"/>
                </a:cxn>
                <a:cxn ang="0">
                  <a:pos x="connsiteX1" y="connsiteY1"/>
                </a:cxn>
                <a:cxn ang="0">
                  <a:pos x="connsiteX2" y="connsiteY2"/>
                </a:cxn>
              </a:cxnLst>
              <a:rect l="l" t="t" r="r" b="b"/>
              <a:pathLst>
                <a:path w="154485" h="64368">
                  <a:moveTo>
                    <a:pt x="4828" y="61150"/>
                  </a:moveTo>
                  <a:cubicBezTo>
                    <a:pt x="4828" y="39265"/>
                    <a:pt x="36690" y="4828"/>
                    <a:pt x="78852" y="4828"/>
                  </a:cubicBezTo>
                  <a:cubicBezTo>
                    <a:pt x="120692" y="4828"/>
                    <a:pt x="151589" y="39265"/>
                    <a:pt x="151589" y="61150"/>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42" name="Freeform: Shape 41">
              <a:extLst>
                <a:ext uri="{FF2B5EF4-FFF2-40B4-BE49-F238E27FC236}">
                  <a16:creationId xmlns:a16="http://schemas.microsoft.com/office/drawing/2014/main" id="{D8B0889E-6E1C-395D-375C-7A12CB103D45}"/>
                </a:ext>
              </a:extLst>
            </p:cNvPr>
            <p:cNvSpPr/>
            <p:nvPr/>
          </p:nvSpPr>
          <p:spPr>
            <a:xfrm>
              <a:off x="8523244"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575" y="42483"/>
                    <a:pt x="27357"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43" name="Freeform: Shape 42">
              <a:extLst>
                <a:ext uri="{FF2B5EF4-FFF2-40B4-BE49-F238E27FC236}">
                  <a16:creationId xmlns:a16="http://schemas.microsoft.com/office/drawing/2014/main" id="{FB0598BE-BBFF-18CA-4526-470F23179BAF}"/>
                </a:ext>
              </a:extLst>
            </p:cNvPr>
            <p:cNvSpPr/>
            <p:nvPr/>
          </p:nvSpPr>
          <p:spPr>
            <a:xfrm>
              <a:off x="8670005" y="4390558"/>
              <a:ext cx="35403" cy="48277"/>
            </a:xfrm>
            <a:custGeom>
              <a:avLst/>
              <a:gdLst>
                <a:gd name="connsiteX0" fmla="*/ 23173 w 35402"/>
                <a:gd name="connsiteY0" fmla="*/ 46024 h 48276"/>
                <a:gd name="connsiteX1" fmla="*/ 12230 w 35402"/>
                <a:gd name="connsiteY1" fmla="*/ 46024 h 48276"/>
                <a:gd name="connsiteX2" fmla="*/ 4828 w 35402"/>
                <a:gd name="connsiteY2" fmla="*/ 38621 h 48276"/>
                <a:gd name="connsiteX3" fmla="*/ 4828 w 35402"/>
                <a:gd name="connsiteY3" fmla="*/ 12230 h 48276"/>
                <a:gd name="connsiteX4" fmla="*/ 12230 w 35402"/>
                <a:gd name="connsiteY4" fmla="*/ 4828 h 48276"/>
                <a:gd name="connsiteX5" fmla="*/ 23173 w 35402"/>
                <a:gd name="connsiteY5" fmla="*/ 4828 h 48276"/>
                <a:gd name="connsiteX6" fmla="*/ 30575 w 35402"/>
                <a:gd name="connsiteY6" fmla="*/ 12230 h 48276"/>
                <a:gd name="connsiteX7" fmla="*/ 30575 w 35402"/>
                <a:gd name="connsiteY7" fmla="*/ 38621 h 48276"/>
                <a:gd name="connsiteX8" fmla="*/ 23173 w 35402"/>
                <a:gd name="connsiteY8" fmla="*/ 46024 h 4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 h="48276">
                  <a:moveTo>
                    <a:pt x="23173" y="46024"/>
                  </a:moveTo>
                  <a:lnTo>
                    <a:pt x="12230" y="46024"/>
                  </a:lnTo>
                  <a:cubicBezTo>
                    <a:pt x="8368" y="46024"/>
                    <a:pt x="4828" y="42805"/>
                    <a:pt x="4828" y="38621"/>
                  </a:cubicBezTo>
                  <a:lnTo>
                    <a:pt x="4828" y="12230"/>
                  </a:lnTo>
                  <a:cubicBezTo>
                    <a:pt x="4828" y="8368"/>
                    <a:pt x="8046" y="4828"/>
                    <a:pt x="12230" y="4828"/>
                  </a:cubicBezTo>
                  <a:lnTo>
                    <a:pt x="23173" y="4828"/>
                  </a:lnTo>
                  <a:cubicBezTo>
                    <a:pt x="27035" y="4828"/>
                    <a:pt x="30575" y="8046"/>
                    <a:pt x="30575" y="12230"/>
                  </a:cubicBezTo>
                  <a:lnTo>
                    <a:pt x="30575" y="38621"/>
                  </a:lnTo>
                  <a:cubicBezTo>
                    <a:pt x="30253" y="42483"/>
                    <a:pt x="27035" y="46024"/>
                    <a:pt x="23173" y="46024"/>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44" name="Freeform: Shape 43">
              <a:extLst>
                <a:ext uri="{FF2B5EF4-FFF2-40B4-BE49-F238E27FC236}">
                  <a16:creationId xmlns:a16="http://schemas.microsoft.com/office/drawing/2014/main" id="{2F850635-DCED-08F3-921D-FACF0F997395}"/>
                </a:ext>
              </a:extLst>
            </p:cNvPr>
            <p:cNvSpPr/>
            <p:nvPr/>
          </p:nvSpPr>
          <p:spPr>
            <a:xfrm>
              <a:off x="8538049" y="4486765"/>
              <a:ext cx="186670" cy="115864"/>
            </a:xfrm>
            <a:custGeom>
              <a:avLst/>
              <a:gdLst>
                <a:gd name="connsiteX0" fmla="*/ 77886 w 186669"/>
                <a:gd name="connsiteY0" fmla="*/ 113636 h 115864"/>
                <a:gd name="connsiteX1" fmla="*/ 182808 w 186669"/>
                <a:gd name="connsiteY1" fmla="*/ 113636 h 115864"/>
                <a:gd name="connsiteX2" fmla="*/ 76599 w 186669"/>
                <a:gd name="connsiteY2" fmla="*/ 4852 h 115864"/>
                <a:gd name="connsiteX3" fmla="*/ 4828 w 186669"/>
                <a:gd name="connsiteY3" fmla="*/ 33175 h 115864"/>
              </a:gdLst>
              <a:ahLst/>
              <a:cxnLst>
                <a:cxn ang="0">
                  <a:pos x="connsiteX0" y="connsiteY0"/>
                </a:cxn>
                <a:cxn ang="0">
                  <a:pos x="connsiteX1" y="connsiteY1"/>
                </a:cxn>
                <a:cxn ang="0">
                  <a:pos x="connsiteX2" y="connsiteY2"/>
                </a:cxn>
                <a:cxn ang="0">
                  <a:pos x="connsiteX3" y="connsiteY3"/>
                </a:cxn>
              </a:cxnLst>
              <a:rect l="l" t="t" r="r" b="b"/>
              <a:pathLst>
                <a:path w="186669" h="115864">
                  <a:moveTo>
                    <a:pt x="77886" y="113636"/>
                  </a:moveTo>
                  <a:lnTo>
                    <a:pt x="182808" y="113636"/>
                  </a:lnTo>
                  <a:cubicBezTo>
                    <a:pt x="182808" y="113636"/>
                    <a:pt x="181842" y="8071"/>
                    <a:pt x="76599" y="4852"/>
                  </a:cubicBezTo>
                  <a:cubicBezTo>
                    <a:pt x="76599" y="4852"/>
                    <a:pt x="37012" y="2921"/>
                    <a:pt x="4828" y="33175"/>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grpSp>
      <p:sp>
        <p:nvSpPr>
          <p:cNvPr id="9" name="Oval 8">
            <a:extLst>
              <a:ext uri="{FF2B5EF4-FFF2-40B4-BE49-F238E27FC236}">
                <a16:creationId xmlns:a16="http://schemas.microsoft.com/office/drawing/2014/main" id="{EBC76976-0F7C-02A3-19D9-3C529C0FBCB5}"/>
              </a:ext>
            </a:extLst>
          </p:cNvPr>
          <p:cNvSpPr/>
          <p:nvPr/>
        </p:nvSpPr>
        <p:spPr>
          <a:xfrm>
            <a:off x="4558416" y="2695792"/>
            <a:ext cx="1066800" cy="1066800"/>
          </a:xfrm>
          <a:prstGeom prst="ellipse">
            <a:avLst/>
          </a:prstGeom>
          <a:solidFill>
            <a:schemeClr val="bg1"/>
          </a:solid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latin typeface="Amazon Ember Display" panose="020F0603020204020204" pitchFamily="34" charset="0"/>
            </a:endParaRPr>
          </a:p>
        </p:txBody>
      </p:sp>
      <p:grpSp>
        <p:nvGrpSpPr>
          <p:cNvPr id="45" name="Graphic 410">
            <a:extLst>
              <a:ext uri="{FF2B5EF4-FFF2-40B4-BE49-F238E27FC236}">
                <a16:creationId xmlns:a16="http://schemas.microsoft.com/office/drawing/2014/main" id="{E2D28C7A-DBC7-9D70-7365-009CD853E44E}"/>
              </a:ext>
            </a:extLst>
          </p:cNvPr>
          <p:cNvGrpSpPr>
            <a:grpSpLocks noChangeAspect="1"/>
          </p:cNvGrpSpPr>
          <p:nvPr/>
        </p:nvGrpSpPr>
        <p:grpSpPr>
          <a:xfrm>
            <a:off x="4646202" y="2802500"/>
            <a:ext cx="891227" cy="891227"/>
            <a:chOff x="3610596" y="5593287"/>
            <a:chExt cx="643689" cy="643689"/>
          </a:xfrm>
        </p:grpSpPr>
        <p:sp>
          <p:nvSpPr>
            <p:cNvPr id="46" name="Freeform: Shape 45">
              <a:extLst>
                <a:ext uri="{FF2B5EF4-FFF2-40B4-BE49-F238E27FC236}">
                  <a16:creationId xmlns:a16="http://schemas.microsoft.com/office/drawing/2014/main" id="{5B5E0C20-443E-992C-AFA2-2841B2285186}"/>
                </a:ext>
              </a:extLst>
            </p:cNvPr>
            <p:cNvSpPr/>
            <p:nvPr/>
          </p:nvSpPr>
          <p:spPr>
            <a:xfrm>
              <a:off x="3912164" y="5842395"/>
              <a:ext cx="228510" cy="325063"/>
            </a:xfrm>
            <a:custGeom>
              <a:avLst/>
              <a:gdLst>
                <a:gd name="connsiteX0" fmla="*/ 4828 w 228509"/>
                <a:gd name="connsiteY0" fmla="*/ 310580 h 325062"/>
                <a:gd name="connsiteX1" fmla="*/ 4828 w 228509"/>
                <a:gd name="connsiteY1" fmla="*/ 14805 h 325062"/>
                <a:gd name="connsiteX2" fmla="*/ 14805 w 228509"/>
                <a:gd name="connsiteY2" fmla="*/ 4828 h 325062"/>
                <a:gd name="connsiteX3" fmla="*/ 151267 w 228509"/>
                <a:gd name="connsiteY3" fmla="*/ 4828 h 325062"/>
                <a:gd name="connsiteX4" fmla="*/ 224647 w 228509"/>
                <a:gd name="connsiteY4" fmla="*/ 78208 h 325062"/>
                <a:gd name="connsiteX5" fmla="*/ 224647 w 228509"/>
                <a:gd name="connsiteY5" fmla="*/ 310580 h 325062"/>
                <a:gd name="connsiteX6" fmla="*/ 214670 w 228509"/>
                <a:gd name="connsiteY6" fmla="*/ 320557 h 325062"/>
                <a:gd name="connsiteX7" fmla="*/ 14805 w 228509"/>
                <a:gd name="connsiteY7" fmla="*/ 320557 h 325062"/>
                <a:gd name="connsiteX8" fmla="*/ 4828 w 228509"/>
                <a:gd name="connsiteY8" fmla="*/ 310580 h 32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09" h="325062">
                  <a:moveTo>
                    <a:pt x="4828" y="310580"/>
                  </a:moveTo>
                  <a:lnTo>
                    <a:pt x="4828" y="14805"/>
                  </a:lnTo>
                  <a:cubicBezTo>
                    <a:pt x="4828" y="9333"/>
                    <a:pt x="9333" y="4828"/>
                    <a:pt x="14805" y="4828"/>
                  </a:cubicBezTo>
                  <a:lnTo>
                    <a:pt x="151267" y="4828"/>
                  </a:lnTo>
                  <a:lnTo>
                    <a:pt x="224647" y="78208"/>
                  </a:lnTo>
                  <a:lnTo>
                    <a:pt x="224647" y="310580"/>
                  </a:lnTo>
                  <a:cubicBezTo>
                    <a:pt x="224647" y="316051"/>
                    <a:pt x="220142" y="320557"/>
                    <a:pt x="214670" y="320557"/>
                  </a:cubicBezTo>
                  <a:lnTo>
                    <a:pt x="14805" y="320557"/>
                  </a:lnTo>
                  <a:cubicBezTo>
                    <a:pt x="9333" y="320557"/>
                    <a:pt x="4828" y="316051"/>
                    <a:pt x="4828" y="310580"/>
                  </a:cubicBezTo>
                  <a:close/>
                </a:path>
              </a:pathLst>
            </a:custGeom>
            <a:noFill/>
            <a:ln w="19050" cap="rnd">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7" name="Freeform: Shape 46">
              <a:extLst>
                <a:ext uri="{FF2B5EF4-FFF2-40B4-BE49-F238E27FC236}">
                  <a16:creationId xmlns:a16="http://schemas.microsoft.com/office/drawing/2014/main" id="{3196D3A2-A7D6-1F1C-199A-152E55ACE945}"/>
                </a:ext>
              </a:extLst>
            </p:cNvPr>
            <p:cNvSpPr/>
            <p:nvPr/>
          </p:nvSpPr>
          <p:spPr>
            <a:xfrm>
              <a:off x="4058604" y="5842395"/>
              <a:ext cx="80461" cy="80461"/>
            </a:xfrm>
            <a:custGeom>
              <a:avLst/>
              <a:gdLst>
                <a:gd name="connsiteX0" fmla="*/ 4828 w 80461"/>
                <a:gd name="connsiteY0" fmla="*/ 78208 h 80461"/>
                <a:gd name="connsiteX1" fmla="*/ 78208 w 80461"/>
                <a:gd name="connsiteY1" fmla="*/ 78208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208"/>
                  </a:moveTo>
                  <a:lnTo>
                    <a:pt x="78208" y="78208"/>
                  </a:lnTo>
                  <a:lnTo>
                    <a:pt x="4828" y="4828"/>
                  </a:lnTo>
                  <a:close/>
                </a:path>
              </a:pathLst>
            </a:custGeom>
            <a:noFill/>
            <a:ln w="19050" cap="rnd">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8" name="Freeform: Shape 47">
              <a:extLst>
                <a:ext uri="{FF2B5EF4-FFF2-40B4-BE49-F238E27FC236}">
                  <a16:creationId xmlns:a16="http://schemas.microsoft.com/office/drawing/2014/main" id="{1D435C8C-70E5-5C7A-52AE-7A003CC8143B}"/>
                </a:ext>
              </a:extLst>
            </p:cNvPr>
            <p:cNvSpPr/>
            <p:nvPr/>
          </p:nvSpPr>
          <p:spPr>
            <a:xfrm>
              <a:off x="3944349" y="5974995"/>
              <a:ext cx="164141" cy="9655"/>
            </a:xfrm>
            <a:custGeom>
              <a:avLst/>
              <a:gdLst>
                <a:gd name="connsiteX0" fmla="*/ 4828 w 164140"/>
                <a:gd name="connsiteY0" fmla="*/ 4828 h 9655"/>
                <a:gd name="connsiteX1" fmla="*/ 160279 w 164140"/>
                <a:gd name="connsiteY1" fmla="*/ 4828 h 9655"/>
              </a:gdLst>
              <a:ahLst/>
              <a:cxnLst>
                <a:cxn ang="0">
                  <a:pos x="connsiteX0" y="connsiteY0"/>
                </a:cxn>
                <a:cxn ang="0">
                  <a:pos x="connsiteX1" y="connsiteY1"/>
                </a:cxn>
              </a:cxnLst>
              <a:rect l="l" t="t" r="r" b="b"/>
              <a:pathLst>
                <a:path w="164140" h="9655">
                  <a:moveTo>
                    <a:pt x="4828" y="4828"/>
                  </a:moveTo>
                  <a:lnTo>
                    <a:pt x="160279"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49" name="Freeform: Shape 48">
              <a:extLst>
                <a:ext uri="{FF2B5EF4-FFF2-40B4-BE49-F238E27FC236}">
                  <a16:creationId xmlns:a16="http://schemas.microsoft.com/office/drawing/2014/main" id="{70D74DA6-9ADA-50D3-0E8B-5B6C3253B4B8}"/>
                </a:ext>
              </a:extLst>
            </p:cNvPr>
            <p:cNvSpPr/>
            <p:nvPr/>
          </p:nvSpPr>
          <p:spPr>
            <a:xfrm>
              <a:off x="3944349" y="6018122"/>
              <a:ext cx="164141" cy="9655"/>
            </a:xfrm>
            <a:custGeom>
              <a:avLst/>
              <a:gdLst>
                <a:gd name="connsiteX0" fmla="*/ 4828 w 164140"/>
                <a:gd name="connsiteY0" fmla="*/ 4828 h 9655"/>
                <a:gd name="connsiteX1" fmla="*/ 160279 w 164140"/>
                <a:gd name="connsiteY1" fmla="*/ 4828 h 9655"/>
              </a:gdLst>
              <a:ahLst/>
              <a:cxnLst>
                <a:cxn ang="0">
                  <a:pos x="connsiteX0" y="connsiteY0"/>
                </a:cxn>
                <a:cxn ang="0">
                  <a:pos x="connsiteX1" y="connsiteY1"/>
                </a:cxn>
              </a:cxnLst>
              <a:rect l="l" t="t" r="r" b="b"/>
              <a:pathLst>
                <a:path w="164140" h="9655">
                  <a:moveTo>
                    <a:pt x="4828" y="4828"/>
                  </a:moveTo>
                  <a:lnTo>
                    <a:pt x="160279"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0" name="Freeform: Shape 49">
              <a:extLst>
                <a:ext uri="{FF2B5EF4-FFF2-40B4-BE49-F238E27FC236}">
                  <a16:creationId xmlns:a16="http://schemas.microsoft.com/office/drawing/2014/main" id="{5F533328-49D9-2246-35B8-E583A1D708BF}"/>
                </a:ext>
              </a:extLst>
            </p:cNvPr>
            <p:cNvSpPr/>
            <p:nvPr/>
          </p:nvSpPr>
          <p:spPr>
            <a:xfrm>
              <a:off x="3944349" y="6061249"/>
              <a:ext cx="164141" cy="9655"/>
            </a:xfrm>
            <a:custGeom>
              <a:avLst/>
              <a:gdLst>
                <a:gd name="connsiteX0" fmla="*/ 4828 w 164140"/>
                <a:gd name="connsiteY0" fmla="*/ 4828 h 9655"/>
                <a:gd name="connsiteX1" fmla="*/ 160279 w 164140"/>
                <a:gd name="connsiteY1" fmla="*/ 4828 h 9655"/>
              </a:gdLst>
              <a:ahLst/>
              <a:cxnLst>
                <a:cxn ang="0">
                  <a:pos x="connsiteX0" y="connsiteY0"/>
                </a:cxn>
                <a:cxn ang="0">
                  <a:pos x="connsiteX1" y="connsiteY1"/>
                </a:cxn>
              </a:cxnLst>
              <a:rect l="l" t="t" r="r" b="b"/>
              <a:pathLst>
                <a:path w="164140" h="9655">
                  <a:moveTo>
                    <a:pt x="4828" y="4828"/>
                  </a:moveTo>
                  <a:lnTo>
                    <a:pt x="160279"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1" name="Freeform: Shape 50">
              <a:extLst>
                <a:ext uri="{FF2B5EF4-FFF2-40B4-BE49-F238E27FC236}">
                  <a16:creationId xmlns:a16="http://schemas.microsoft.com/office/drawing/2014/main" id="{EC718FF2-FA60-65EC-C2D4-406357655489}"/>
                </a:ext>
              </a:extLst>
            </p:cNvPr>
            <p:cNvSpPr/>
            <p:nvPr/>
          </p:nvSpPr>
          <p:spPr>
            <a:xfrm>
              <a:off x="3944349" y="6104376"/>
              <a:ext cx="164141" cy="9655"/>
            </a:xfrm>
            <a:custGeom>
              <a:avLst/>
              <a:gdLst>
                <a:gd name="connsiteX0" fmla="*/ 4828 w 164140"/>
                <a:gd name="connsiteY0" fmla="*/ 4828 h 9655"/>
                <a:gd name="connsiteX1" fmla="*/ 160279 w 164140"/>
                <a:gd name="connsiteY1" fmla="*/ 4828 h 9655"/>
              </a:gdLst>
              <a:ahLst/>
              <a:cxnLst>
                <a:cxn ang="0">
                  <a:pos x="connsiteX0" y="connsiteY0"/>
                </a:cxn>
                <a:cxn ang="0">
                  <a:pos x="connsiteX1" y="connsiteY1"/>
                </a:cxn>
              </a:cxnLst>
              <a:rect l="l" t="t" r="r" b="b"/>
              <a:pathLst>
                <a:path w="164140" h="9655">
                  <a:moveTo>
                    <a:pt x="4828" y="4828"/>
                  </a:moveTo>
                  <a:lnTo>
                    <a:pt x="160279"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2" name="Freeform: Shape 51">
              <a:extLst>
                <a:ext uri="{FF2B5EF4-FFF2-40B4-BE49-F238E27FC236}">
                  <a16:creationId xmlns:a16="http://schemas.microsoft.com/office/drawing/2014/main" id="{DEFE2C13-027F-C8C3-DA1C-D7BDE93AD81B}"/>
                </a:ext>
              </a:extLst>
            </p:cNvPr>
            <p:cNvSpPr/>
            <p:nvPr/>
          </p:nvSpPr>
          <p:spPr>
            <a:xfrm>
              <a:off x="3944349" y="5931867"/>
              <a:ext cx="96553" cy="9655"/>
            </a:xfrm>
            <a:custGeom>
              <a:avLst/>
              <a:gdLst>
                <a:gd name="connsiteX0" fmla="*/ 4828 w 96553"/>
                <a:gd name="connsiteY0" fmla="*/ 4828 h 9655"/>
                <a:gd name="connsiteX1" fmla="*/ 92691 w 96553"/>
                <a:gd name="connsiteY1" fmla="*/ 4828 h 9655"/>
              </a:gdLst>
              <a:ahLst/>
              <a:cxnLst>
                <a:cxn ang="0">
                  <a:pos x="connsiteX0" y="connsiteY0"/>
                </a:cxn>
                <a:cxn ang="0">
                  <a:pos x="connsiteX1" y="connsiteY1"/>
                </a:cxn>
              </a:cxnLst>
              <a:rect l="l" t="t" r="r" b="b"/>
              <a:pathLst>
                <a:path w="96553" h="9655">
                  <a:moveTo>
                    <a:pt x="4828" y="4828"/>
                  </a:moveTo>
                  <a:lnTo>
                    <a:pt x="92691"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3" name="Freeform: Shape 52">
              <a:extLst>
                <a:ext uri="{FF2B5EF4-FFF2-40B4-BE49-F238E27FC236}">
                  <a16:creationId xmlns:a16="http://schemas.microsoft.com/office/drawing/2014/main" id="{F628EA39-4E13-CD8F-1DB6-6A8FA63A8F22}"/>
                </a:ext>
              </a:extLst>
            </p:cNvPr>
            <p:cNvSpPr/>
            <p:nvPr/>
          </p:nvSpPr>
          <p:spPr>
            <a:xfrm>
              <a:off x="3756392" y="5792831"/>
              <a:ext cx="164141" cy="35403"/>
            </a:xfrm>
            <a:custGeom>
              <a:avLst/>
              <a:gdLst>
                <a:gd name="connsiteX0" fmla="*/ 4828 w 164140"/>
                <a:gd name="connsiteY0" fmla="*/ 5793 h 35402"/>
                <a:gd name="connsiteX1" fmla="*/ 27679 w 164140"/>
                <a:gd name="connsiteY1" fmla="*/ 31541 h 35402"/>
                <a:gd name="connsiteX2" fmla="*/ 56323 w 164140"/>
                <a:gd name="connsiteY2" fmla="*/ 4828 h 35402"/>
                <a:gd name="connsiteX3" fmla="*/ 83036 w 164140"/>
                <a:gd name="connsiteY3" fmla="*/ 32184 h 35402"/>
                <a:gd name="connsiteX4" fmla="*/ 109749 w 164140"/>
                <a:gd name="connsiteY4" fmla="*/ 5150 h 35402"/>
                <a:gd name="connsiteX5" fmla="*/ 136784 w 164140"/>
                <a:gd name="connsiteY5" fmla="*/ 32184 h 35402"/>
                <a:gd name="connsiteX6" fmla="*/ 161244 w 164140"/>
                <a:gd name="connsiteY6" fmla="*/ 5471 h 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40" h="35402">
                  <a:moveTo>
                    <a:pt x="4828" y="5793"/>
                  </a:moveTo>
                  <a:cubicBezTo>
                    <a:pt x="10621" y="11265"/>
                    <a:pt x="14161" y="32184"/>
                    <a:pt x="27679" y="31541"/>
                  </a:cubicBezTo>
                  <a:cubicBezTo>
                    <a:pt x="41840" y="30897"/>
                    <a:pt x="41196" y="4828"/>
                    <a:pt x="56323" y="4828"/>
                  </a:cubicBezTo>
                  <a:cubicBezTo>
                    <a:pt x="72737" y="4828"/>
                    <a:pt x="65978" y="32184"/>
                    <a:pt x="83036" y="32184"/>
                  </a:cubicBezTo>
                  <a:cubicBezTo>
                    <a:pt x="99772" y="32184"/>
                    <a:pt x="93979" y="5471"/>
                    <a:pt x="109749" y="5150"/>
                  </a:cubicBezTo>
                  <a:cubicBezTo>
                    <a:pt x="125198" y="4828"/>
                    <a:pt x="121657" y="32506"/>
                    <a:pt x="136784" y="32184"/>
                  </a:cubicBezTo>
                  <a:cubicBezTo>
                    <a:pt x="153520" y="31863"/>
                    <a:pt x="155773" y="11586"/>
                    <a:pt x="161244" y="5471"/>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4" name="Freeform: Shape 53">
              <a:extLst>
                <a:ext uri="{FF2B5EF4-FFF2-40B4-BE49-F238E27FC236}">
                  <a16:creationId xmlns:a16="http://schemas.microsoft.com/office/drawing/2014/main" id="{6C7BBC02-DF33-29F3-FD71-8DCA9295473B}"/>
                </a:ext>
              </a:extLst>
            </p:cNvPr>
            <p:cNvSpPr/>
            <p:nvPr/>
          </p:nvSpPr>
          <p:spPr>
            <a:xfrm>
              <a:off x="3756392" y="5736830"/>
              <a:ext cx="102990" cy="35403"/>
            </a:xfrm>
            <a:custGeom>
              <a:avLst/>
              <a:gdLst>
                <a:gd name="connsiteX0" fmla="*/ 4828 w 102990"/>
                <a:gd name="connsiteY0" fmla="*/ 5793 h 35402"/>
                <a:gd name="connsiteX1" fmla="*/ 27679 w 102990"/>
                <a:gd name="connsiteY1" fmla="*/ 31541 h 35402"/>
                <a:gd name="connsiteX2" fmla="*/ 56323 w 102990"/>
                <a:gd name="connsiteY2" fmla="*/ 4828 h 35402"/>
                <a:gd name="connsiteX3" fmla="*/ 83036 w 102990"/>
                <a:gd name="connsiteY3" fmla="*/ 32184 h 35402"/>
                <a:gd name="connsiteX4" fmla="*/ 98163 w 102990"/>
                <a:gd name="connsiteY4" fmla="*/ 14805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35402">
                  <a:moveTo>
                    <a:pt x="4828" y="5793"/>
                  </a:moveTo>
                  <a:cubicBezTo>
                    <a:pt x="9655" y="12552"/>
                    <a:pt x="14161" y="32184"/>
                    <a:pt x="27679" y="31541"/>
                  </a:cubicBezTo>
                  <a:cubicBezTo>
                    <a:pt x="41840" y="30897"/>
                    <a:pt x="41196" y="4828"/>
                    <a:pt x="56323" y="4828"/>
                  </a:cubicBezTo>
                  <a:cubicBezTo>
                    <a:pt x="72737" y="4828"/>
                    <a:pt x="65978" y="32184"/>
                    <a:pt x="83036" y="32184"/>
                  </a:cubicBezTo>
                  <a:cubicBezTo>
                    <a:pt x="91404" y="32184"/>
                    <a:pt x="95588" y="21885"/>
                    <a:pt x="98163" y="14805"/>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5" name="Freeform: Shape 54">
              <a:extLst>
                <a:ext uri="{FF2B5EF4-FFF2-40B4-BE49-F238E27FC236}">
                  <a16:creationId xmlns:a16="http://schemas.microsoft.com/office/drawing/2014/main" id="{1BE1AE4A-38D2-82B4-3E41-64D314EC4E13}"/>
                </a:ext>
              </a:extLst>
            </p:cNvPr>
            <p:cNvSpPr/>
            <p:nvPr/>
          </p:nvSpPr>
          <p:spPr>
            <a:xfrm>
              <a:off x="3723242" y="5662484"/>
              <a:ext cx="167359" cy="325063"/>
            </a:xfrm>
            <a:custGeom>
              <a:avLst/>
              <a:gdLst>
                <a:gd name="connsiteX0" fmla="*/ 151267 w 167359"/>
                <a:gd name="connsiteY0" fmla="*/ 4828 h 325062"/>
                <a:gd name="connsiteX1" fmla="*/ 13517 w 167359"/>
                <a:gd name="connsiteY1" fmla="*/ 4828 h 325062"/>
                <a:gd name="connsiteX2" fmla="*/ 4828 w 167359"/>
                <a:gd name="connsiteY2" fmla="*/ 13517 h 325062"/>
                <a:gd name="connsiteX3" fmla="*/ 4828 w 167359"/>
                <a:gd name="connsiteY3" fmla="*/ 311867 h 325062"/>
                <a:gd name="connsiteX4" fmla="*/ 13517 w 167359"/>
                <a:gd name="connsiteY4" fmla="*/ 320557 h 325062"/>
                <a:gd name="connsiteX5" fmla="*/ 164141 w 167359"/>
                <a:gd name="connsiteY5" fmla="*/ 320557 h 32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359" h="325062">
                  <a:moveTo>
                    <a:pt x="151267" y="4828"/>
                  </a:moveTo>
                  <a:lnTo>
                    <a:pt x="13517" y="4828"/>
                  </a:lnTo>
                  <a:cubicBezTo>
                    <a:pt x="8690" y="4828"/>
                    <a:pt x="4828" y="8690"/>
                    <a:pt x="4828" y="13517"/>
                  </a:cubicBezTo>
                  <a:lnTo>
                    <a:pt x="4828" y="311867"/>
                  </a:lnTo>
                  <a:cubicBezTo>
                    <a:pt x="4828" y="316695"/>
                    <a:pt x="8690" y="320557"/>
                    <a:pt x="13517" y="320557"/>
                  </a:cubicBezTo>
                  <a:lnTo>
                    <a:pt x="164141" y="320557"/>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6" name="Freeform: Shape 55">
              <a:extLst>
                <a:ext uri="{FF2B5EF4-FFF2-40B4-BE49-F238E27FC236}">
                  <a16:creationId xmlns:a16="http://schemas.microsoft.com/office/drawing/2014/main" id="{98426EC9-C4FF-E21C-2F9A-8429122C41EE}"/>
                </a:ext>
              </a:extLst>
            </p:cNvPr>
            <p:cNvSpPr/>
            <p:nvPr/>
          </p:nvSpPr>
          <p:spPr>
            <a:xfrm>
              <a:off x="3869681" y="5662484"/>
              <a:ext cx="80461" cy="80461"/>
            </a:xfrm>
            <a:custGeom>
              <a:avLst/>
              <a:gdLst>
                <a:gd name="connsiteX0" fmla="*/ 4828 w 80461"/>
                <a:gd name="connsiteY0" fmla="*/ 78208 h 80461"/>
                <a:gd name="connsiteX1" fmla="*/ 78208 w 80461"/>
                <a:gd name="connsiteY1" fmla="*/ 78208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208"/>
                  </a:moveTo>
                  <a:lnTo>
                    <a:pt x="78208" y="78208"/>
                  </a:lnTo>
                  <a:lnTo>
                    <a:pt x="4828" y="4828"/>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7" name="Freeform: Shape 56">
              <a:extLst>
                <a:ext uri="{FF2B5EF4-FFF2-40B4-BE49-F238E27FC236}">
                  <a16:creationId xmlns:a16="http://schemas.microsoft.com/office/drawing/2014/main" id="{7F5975BE-4CEF-79F4-03B1-ADB2355A998F}"/>
                </a:ext>
              </a:extLst>
            </p:cNvPr>
            <p:cNvSpPr/>
            <p:nvPr/>
          </p:nvSpPr>
          <p:spPr>
            <a:xfrm>
              <a:off x="3943061" y="5735864"/>
              <a:ext cx="9655" cy="90116"/>
            </a:xfrm>
            <a:custGeom>
              <a:avLst/>
              <a:gdLst>
                <a:gd name="connsiteX0" fmla="*/ 4828 w 9655"/>
                <a:gd name="connsiteY0" fmla="*/ 85611 h 90116"/>
                <a:gd name="connsiteX1" fmla="*/ 4828 w 9655"/>
                <a:gd name="connsiteY1" fmla="*/ 4828 h 90116"/>
              </a:gdLst>
              <a:ahLst/>
              <a:cxnLst>
                <a:cxn ang="0">
                  <a:pos x="connsiteX0" y="connsiteY0"/>
                </a:cxn>
                <a:cxn ang="0">
                  <a:pos x="connsiteX1" y="connsiteY1"/>
                </a:cxn>
              </a:cxnLst>
              <a:rect l="l" t="t" r="r" b="b"/>
              <a:pathLst>
                <a:path w="9655" h="90116">
                  <a:moveTo>
                    <a:pt x="4828" y="85611"/>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8" name="Freeform: Shape 57">
              <a:extLst>
                <a:ext uri="{FF2B5EF4-FFF2-40B4-BE49-F238E27FC236}">
                  <a16:creationId xmlns:a16="http://schemas.microsoft.com/office/drawing/2014/main" id="{0E8E549C-A25A-9D5C-DDB7-668D42B16707}"/>
                </a:ext>
              </a:extLst>
            </p:cNvPr>
            <p:cNvSpPr/>
            <p:nvPr/>
          </p:nvSpPr>
          <p:spPr>
            <a:xfrm>
              <a:off x="3756392" y="5842073"/>
              <a:ext cx="141612" cy="35403"/>
            </a:xfrm>
            <a:custGeom>
              <a:avLst/>
              <a:gdLst>
                <a:gd name="connsiteX0" fmla="*/ 4828 w 141611"/>
                <a:gd name="connsiteY0" fmla="*/ 5793 h 35402"/>
                <a:gd name="connsiteX1" fmla="*/ 27679 w 141611"/>
                <a:gd name="connsiteY1" fmla="*/ 31541 h 35402"/>
                <a:gd name="connsiteX2" fmla="*/ 56323 w 141611"/>
                <a:gd name="connsiteY2" fmla="*/ 4828 h 35402"/>
                <a:gd name="connsiteX3" fmla="*/ 83036 w 141611"/>
                <a:gd name="connsiteY3" fmla="*/ 32184 h 35402"/>
                <a:gd name="connsiteX4" fmla="*/ 109749 w 141611"/>
                <a:gd name="connsiteY4" fmla="*/ 5150 h 35402"/>
                <a:gd name="connsiteX5" fmla="*/ 136784 w 141611"/>
                <a:gd name="connsiteY5" fmla="*/ 32184 h 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611" h="35402">
                  <a:moveTo>
                    <a:pt x="4828" y="5793"/>
                  </a:moveTo>
                  <a:cubicBezTo>
                    <a:pt x="10621" y="11265"/>
                    <a:pt x="14161" y="32184"/>
                    <a:pt x="27679" y="31541"/>
                  </a:cubicBezTo>
                  <a:cubicBezTo>
                    <a:pt x="41840" y="30897"/>
                    <a:pt x="41196" y="4828"/>
                    <a:pt x="56323" y="4828"/>
                  </a:cubicBezTo>
                  <a:cubicBezTo>
                    <a:pt x="72737" y="4828"/>
                    <a:pt x="65978" y="32184"/>
                    <a:pt x="83036" y="32184"/>
                  </a:cubicBezTo>
                  <a:cubicBezTo>
                    <a:pt x="99772" y="32184"/>
                    <a:pt x="93979" y="5471"/>
                    <a:pt x="109749" y="5150"/>
                  </a:cubicBezTo>
                  <a:cubicBezTo>
                    <a:pt x="125198" y="4828"/>
                    <a:pt x="133244" y="26391"/>
                    <a:pt x="136784" y="32184"/>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9" name="Freeform: Shape 58">
              <a:extLst>
                <a:ext uri="{FF2B5EF4-FFF2-40B4-BE49-F238E27FC236}">
                  <a16:creationId xmlns:a16="http://schemas.microsoft.com/office/drawing/2014/main" id="{7627409E-334F-0581-F0D3-D977ADDE5DFA}"/>
                </a:ext>
              </a:extLst>
            </p:cNvPr>
            <p:cNvSpPr/>
            <p:nvPr/>
          </p:nvSpPr>
          <p:spPr>
            <a:xfrm>
              <a:off x="3755748" y="5898717"/>
              <a:ext cx="141612" cy="35403"/>
            </a:xfrm>
            <a:custGeom>
              <a:avLst/>
              <a:gdLst>
                <a:gd name="connsiteX0" fmla="*/ 4828 w 141611"/>
                <a:gd name="connsiteY0" fmla="*/ 5793 h 35402"/>
                <a:gd name="connsiteX1" fmla="*/ 27679 w 141611"/>
                <a:gd name="connsiteY1" fmla="*/ 31541 h 35402"/>
                <a:gd name="connsiteX2" fmla="*/ 56323 w 141611"/>
                <a:gd name="connsiteY2" fmla="*/ 4828 h 35402"/>
                <a:gd name="connsiteX3" fmla="*/ 83036 w 141611"/>
                <a:gd name="connsiteY3" fmla="*/ 32184 h 35402"/>
                <a:gd name="connsiteX4" fmla="*/ 109749 w 141611"/>
                <a:gd name="connsiteY4" fmla="*/ 5150 h 35402"/>
                <a:gd name="connsiteX5" fmla="*/ 136784 w 141611"/>
                <a:gd name="connsiteY5" fmla="*/ 32184 h 3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611" h="35402">
                  <a:moveTo>
                    <a:pt x="4828" y="5793"/>
                  </a:moveTo>
                  <a:cubicBezTo>
                    <a:pt x="10621" y="11265"/>
                    <a:pt x="14161" y="32184"/>
                    <a:pt x="27679" y="31541"/>
                  </a:cubicBezTo>
                  <a:cubicBezTo>
                    <a:pt x="41840" y="30897"/>
                    <a:pt x="41196" y="4828"/>
                    <a:pt x="56323" y="4828"/>
                  </a:cubicBezTo>
                  <a:cubicBezTo>
                    <a:pt x="72737" y="4828"/>
                    <a:pt x="65978" y="32184"/>
                    <a:pt x="83036" y="32184"/>
                  </a:cubicBezTo>
                  <a:cubicBezTo>
                    <a:pt x="99772" y="32184"/>
                    <a:pt x="93979" y="5471"/>
                    <a:pt x="109749" y="5150"/>
                  </a:cubicBezTo>
                  <a:cubicBezTo>
                    <a:pt x="125198" y="4828"/>
                    <a:pt x="131956" y="24460"/>
                    <a:pt x="136784" y="32184"/>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grpSp>
      <p:grpSp>
        <p:nvGrpSpPr>
          <p:cNvPr id="83" name="Group 82">
            <a:extLst>
              <a:ext uri="{FF2B5EF4-FFF2-40B4-BE49-F238E27FC236}">
                <a16:creationId xmlns:a16="http://schemas.microsoft.com/office/drawing/2014/main" id="{7E3ECE2B-7AC0-4911-2865-2BD746B58A23}"/>
              </a:ext>
            </a:extLst>
          </p:cNvPr>
          <p:cNvGrpSpPr/>
          <p:nvPr/>
        </p:nvGrpSpPr>
        <p:grpSpPr>
          <a:xfrm>
            <a:off x="6206803" y="2691987"/>
            <a:ext cx="1066800" cy="1066800"/>
            <a:chOff x="6566784" y="2695792"/>
            <a:chExt cx="1066800" cy="1066800"/>
          </a:xfrm>
        </p:grpSpPr>
        <p:sp>
          <p:nvSpPr>
            <p:cNvPr id="8" name="Oval 7">
              <a:extLst>
                <a:ext uri="{FF2B5EF4-FFF2-40B4-BE49-F238E27FC236}">
                  <a16:creationId xmlns:a16="http://schemas.microsoft.com/office/drawing/2014/main" id="{754A093D-8164-47D1-A90B-B36C4D768E86}"/>
                </a:ext>
              </a:extLst>
            </p:cNvPr>
            <p:cNvSpPr/>
            <p:nvPr/>
          </p:nvSpPr>
          <p:spPr>
            <a:xfrm>
              <a:off x="6566784" y="2695792"/>
              <a:ext cx="1066800" cy="1066800"/>
            </a:xfrm>
            <a:prstGeom prst="ellipse">
              <a:avLst/>
            </a:prstGeom>
            <a:solidFill>
              <a:schemeClr val="bg1"/>
            </a:solid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latin typeface="Amazon Ember Display" panose="020F0603020204020204" pitchFamily="34" charset="0"/>
              </a:endParaRPr>
            </a:p>
          </p:txBody>
        </p:sp>
        <p:grpSp>
          <p:nvGrpSpPr>
            <p:cNvPr id="63" name="Group 62">
              <a:extLst>
                <a:ext uri="{FF2B5EF4-FFF2-40B4-BE49-F238E27FC236}">
                  <a16:creationId xmlns:a16="http://schemas.microsoft.com/office/drawing/2014/main" id="{9F5F8A3A-679C-2BFC-AB5B-CB0DC72F5645}"/>
                </a:ext>
              </a:extLst>
            </p:cNvPr>
            <p:cNvGrpSpPr/>
            <p:nvPr/>
          </p:nvGrpSpPr>
          <p:grpSpPr>
            <a:xfrm>
              <a:off x="6768243" y="2901008"/>
              <a:ext cx="655500" cy="648757"/>
              <a:chOff x="7769544" y="3092428"/>
              <a:chExt cx="284562" cy="281635"/>
            </a:xfrm>
          </p:grpSpPr>
          <p:sp>
            <p:nvSpPr>
              <p:cNvPr id="60" name="Freeform: Shape 59">
                <a:extLst>
                  <a:ext uri="{FF2B5EF4-FFF2-40B4-BE49-F238E27FC236}">
                    <a16:creationId xmlns:a16="http://schemas.microsoft.com/office/drawing/2014/main" id="{586D263C-EF40-0644-339D-EAA953388FA1}"/>
                  </a:ext>
                </a:extLst>
              </p:cNvPr>
              <p:cNvSpPr/>
              <p:nvPr/>
            </p:nvSpPr>
            <p:spPr>
              <a:xfrm>
                <a:off x="7769544" y="3092428"/>
                <a:ext cx="212141" cy="212141"/>
              </a:xfrm>
              <a:custGeom>
                <a:avLst/>
                <a:gdLst>
                  <a:gd name="connsiteX0" fmla="*/ 183773 w 186669"/>
                  <a:gd name="connsiteY0" fmla="*/ 94300 h 186669"/>
                  <a:gd name="connsiteX1" fmla="*/ 94300 w 186669"/>
                  <a:gd name="connsiteY1" fmla="*/ 183773 h 186669"/>
                  <a:gd name="connsiteX2" fmla="*/ 4828 w 186669"/>
                  <a:gd name="connsiteY2" fmla="*/ 94300 h 186669"/>
                  <a:gd name="connsiteX3" fmla="*/ 94300 w 186669"/>
                  <a:gd name="connsiteY3" fmla="*/ 4828 h 186669"/>
                  <a:gd name="connsiteX4" fmla="*/ 183773 w 186669"/>
                  <a:gd name="connsiteY4" fmla="*/ 94300 h 1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69" h="186669">
                    <a:moveTo>
                      <a:pt x="183773" y="94300"/>
                    </a:moveTo>
                    <a:cubicBezTo>
                      <a:pt x="183773" y="143715"/>
                      <a:pt x="143715" y="183773"/>
                      <a:pt x="94300" y="183773"/>
                    </a:cubicBezTo>
                    <a:cubicBezTo>
                      <a:pt x="44886" y="183773"/>
                      <a:pt x="4828" y="143715"/>
                      <a:pt x="4828" y="94300"/>
                    </a:cubicBezTo>
                    <a:cubicBezTo>
                      <a:pt x="4828" y="44886"/>
                      <a:pt x="44886" y="4828"/>
                      <a:pt x="94300" y="4828"/>
                    </a:cubicBezTo>
                    <a:cubicBezTo>
                      <a:pt x="143715" y="4828"/>
                      <a:pt x="183773" y="44886"/>
                      <a:pt x="183773" y="94300"/>
                    </a:cubicBez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61" name="Freeform: Shape 60">
                <a:extLst>
                  <a:ext uri="{FF2B5EF4-FFF2-40B4-BE49-F238E27FC236}">
                    <a16:creationId xmlns:a16="http://schemas.microsoft.com/office/drawing/2014/main" id="{BD63F902-F82A-5C88-38BB-5E05D5E162A1}"/>
                  </a:ext>
                </a:extLst>
              </p:cNvPr>
              <p:cNvSpPr/>
              <p:nvPr/>
            </p:nvSpPr>
            <p:spPr>
              <a:xfrm>
                <a:off x="7926090" y="3242389"/>
                <a:ext cx="128016" cy="131674"/>
              </a:xfrm>
              <a:custGeom>
                <a:avLst/>
                <a:gdLst>
                  <a:gd name="connsiteX0" fmla="*/ 36368 w 112645"/>
                  <a:gd name="connsiteY0" fmla="*/ 4828 h 115864"/>
                  <a:gd name="connsiteX1" fmla="*/ 103956 w 112645"/>
                  <a:gd name="connsiteY1" fmla="*/ 72737 h 115864"/>
                  <a:gd name="connsiteX2" fmla="*/ 103634 w 112645"/>
                  <a:gd name="connsiteY2" fmla="*/ 104921 h 115864"/>
                  <a:gd name="connsiteX3" fmla="*/ 103634 w 112645"/>
                  <a:gd name="connsiteY3" fmla="*/ 104921 h 115864"/>
                  <a:gd name="connsiteX4" fmla="*/ 71450 w 112645"/>
                  <a:gd name="connsiteY4" fmla="*/ 105243 h 115864"/>
                  <a:gd name="connsiteX5" fmla="*/ 4828 w 112645"/>
                  <a:gd name="connsiteY5" fmla="*/ 38621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45" h="115864">
                    <a:moveTo>
                      <a:pt x="36368" y="4828"/>
                    </a:moveTo>
                    <a:lnTo>
                      <a:pt x="103956" y="72737"/>
                    </a:lnTo>
                    <a:cubicBezTo>
                      <a:pt x="112646" y="81427"/>
                      <a:pt x="112646" y="95910"/>
                      <a:pt x="103634" y="104921"/>
                    </a:cubicBezTo>
                    <a:lnTo>
                      <a:pt x="103634" y="104921"/>
                    </a:lnTo>
                    <a:cubicBezTo>
                      <a:pt x="94622" y="113933"/>
                      <a:pt x="80139" y="114255"/>
                      <a:pt x="71450" y="105243"/>
                    </a:cubicBezTo>
                    <a:lnTo>
                      <a:pt x="4828" y="38621"/>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62" name="Freeform: Shape 61">
                <a:extLst>
                  <a:ext uri="{FF2B5EF4-FFF2-40B4-BE49-F238E27FC236}">
                    <a16:creationId xmlns:a16="http://schemas.microsoft.com/office/drawing/2014/main" id="{97FD565B-26EB-8DBE-E0B8-C8641A78EB87}"/>
                  </a:ext>
                </a:extLst>
              </p:cNvPr>
              <p:cNvSpPr/>
              <p:nvPr/>
            </p:nvSpPr>
            <p:spPr>
              <a:xfrm>
                <a:off x="7790758" y="3132662"/>
                <a:ext cx="160935" cy="124358"/>
              </a:xfrm>
              <a:custGeom>
                <a:avLst/>
                <a:gdLst>
                  <a:gd name="connsiteX0" fmla="*/ 4828 w 141611"/>
                  <a:gd name="connsiteY0" fmla="*/ 65334 h 109427"/>
                  <a:gd name="connsiteX1" fmla="*/ 26713 w 141611"/>
                  <a:gd name="connsiteY1" fmla="*/ 65334 h 109427"/>
                  <a:gd name="connsiteX2" fmla="*/ 42805 w 141611"/>
                  <a:gd name="connsiteY2" fmla="*/ 27679 h 109427"/>
                  <a:gd name="connsiteX3" fmla="*/ 69840 w 141611"/>
                  <a:gd name="connsiteY3" fmla="*/ 106209 h 109427"/>
                  <a:gd name="connsiteX4" fmla="*/ 96232 w 141611"/>
                  <a:gd name="connsiteY4" fmla="*/ 4828 h 109427"/>
                  <a:gd name="connsiteX5" fmla="*/ 115220 w 141611"/>
                  <a:gd name="connsiteY5" fmla="*/ 65334 h 109427"/>
                  <a:gd name="connsiteX6" fmla="*/ 137749 w 141611"/>
                  <a:gd name="connsiteY6" fmla="*/ 65334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11" h="109427">
                    <a:moveTo>
                      <a:pt x="4828" y="65334"/>
                    </a:moveTo>
                    <a:lnTo>
                      <a:pt x="26713" y="65334"/>
                    </a:lnTo>
                    <a:lnTo>
                      <a:pt x="42805" y="27679"/>
                    </a:lnTo>
                    <a:lnTo>
                      <a:pt x="69840" y="106209"/>
                    </a:lnTo>
                    <a:lnTo>
                      <a:pt x="96232" y="4828"/>
                    </a:lnTo>
                    <a:lnTo>
                      <a:pt x="115220" y="65334"/>
                    </a:lnTo>
                    <a:lnTo>
                      <a:pt x="137749" y="65334"/>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grpSp>
      </p:grpSp>
      <p:grpSp>
        <p:nvGrpSpPr>
          <p:cNvPr id="3" name="Group 2">
            <a:extLst>
              <a:ext uri="{FF2B5EF4-FFF2-40B4-BE49-F238E27FC236}">
                <a16:creationId xmlns:a16="http://schemas.microsoft.com/office/drawing/2014/main" id="{6838D830-D01B-4182-8C65-E1BAAA5535D5}"/>
              </a:ext>
            </a:extLst>
          </p:cNvPr>
          <p:cNvGrpSpPr/>
          <p:nvPr/>
        </p:nvGrpSpPr>
        <p:grpSpPr>
          <a:xfrm>
            <a:off x="6210936" y="4221009"/>
            <a:ext cx="1066800" cy="1066800"/>
            <a:chOff x="6566784" y="4646914"/>
            <a:chExt cx="1066800" cy="1066800"/>
          </a:xfrm>
        </p:grpSpPr>
        <p:sp>
          <p:nvSpPr>
            <p:cNvPr id="11" name="Oval 10">
              <a:extLst>
                <a:ext uri="{FF2B5EF4-FFF2-40B4-BE49-F238E27FC236}">
                  <a16:creationId xmlns:a16="http://schemas.microsoft.com/office/drawing/2014/main" id="{7EA41B54-BCF5-347A-5126-30461E5317AD}"/>
                </a:ext>
              </a:extLst>
            </p:cNvPr>
            <p:cNvSpPr/>
            <p:nvPr/>
          </p:nvSpPr>
          <p:spPr>
            <a:xfrm>
              <a:off x="6566784" y="4646914"/>
              <a:ext cx="1066800" cy="1066800"/>
            </a:xfrm>
            <a:prstGeom prst="ellipse">
              <a:avLst/>
            </a:prstGeom>
            <a:solidFill>
              <a:schemeClr val="bg1"/>
            </a:solidFill>
            <a:ln w="19050">
              <a:gradFill flip="none" rotWithShape="1">
                <a:gsLst>
                  <a:gs pos="0">
                    <a:schemeClr val="accent2"/>
                  </a:gs>
                  <a:gs pos="100000">
                    <a:schemeClr val="accent4"/>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latin typeface="Amazon Ember Display" panose="020F0603020204020204" pitchFamily="34" charset="0"/>
              </a:endParaRPr>
            </a:p>
          </p:txBody>
        </p:sp>
        <p:grpSp>
          <p:nvGrpSpPr>
            <p:cNvPr id="76" name="Group 75">
              <a:extLst>
                <a:ext uri="{FF2B5EF4-FFF2-40B4-BE49-F238E27FC236}">
                  <a16:creationId xmlns:a16="http://schemas.microsoft.com/office/drawing/2014/main" id="{335ED789-82D2-4840-90CB-160095AD5302}"/>
                </a:ext>
              </a:extLst>
            </p:cNvPr>
            <p:cNvGrpSpPr>
              <a:grpSpLocks noChangeAspect="1"/>
            </p:cNvGrpSpPr>
            <p:nvPr/>
          </p:nvGrpSpPr>
          <p:grpSpPr>
            <a:xfrm>
              <a:off x="6804682" y="4943391"/>
              <a:ext cx="640080" cy="473843"/>
              <a:chOff x="910405" y="2268432"/>
              <a:chExt cx="447364" cy="331178"/>
            </a:xfrm>
          </p:grpSpPr>
          <p:sp>
            <p:nvSpPr>
              <p:cNvPr id="77" name="Freeform: Shape 76">
                <a:extLst>
                  <a:ext uri="{FF2B5EF4-FFF2-40B4-BE49-F238E27FC236}">
                    <a16:creationId xmlns:a16="http://schemas.microsoft.com/office/drawing/2014/main" id="{534EC36B-2B45-4FCD-AEDA-C3D464862419}"/>
                  </a:ext>
                </a:extLst>
              </p:cNvPr>
              <p:cNvSpPr/>
              <p:nvPr/>
            </p:nvSpPr>
            <p:spPr>
              <a:xfrm>
                <a:off x="910405" y="2268432"/>
                <a:ext cx="447364" cy="328281"/>
              </a:xfrm>
              <a:custGeom>
                <a:avLst/>
                <a:gdLst>
                  <a:gd name="connsiteX0" fmla="*/ 279039 w 447363"/>
                  <a:gd name="connsiteY0" fmla="*/ 326350 h 328281"/>
                  <a:gd name="connsiteX1" fmla="*/ 13517 w 447363"/>
                  <a:gd name="connsiteY1" fmla="*/ 326350 h 328281"/>
                  <a:gd name="connsiteX2" fmla="*/ 4828 w 447363"/>
                  <a:gd name="connsiteY2" fmla="*/ 317661 h 328281"/>
                  <a:gd name="connsiteX3" fmla="*/ 4828 w 447363"/>
                  <a:gd name="connsiteY3" fmla="*/ 13517 h 328281"/>
                  <a:gd name="connsiteX4" fmla="*/ 13517 w 447363"/>
                  <a:gd name="connsiteY4" fmla="*/ 4828 h 328281"/>
                  <a:gd name="connsiteX5" fmla="*/ 434812 w 447363"/>
                  <a:gd name="connsiteY5" fmla="*/ 4828 h 328281"/>
                  <a:gd name="connsiteX6" fmla="*/ 443502 w 447363"/>
                  <a:gd name="connsiteY6" fmla="*/ 13517 h 328281"/>
                  <a:gd name="connsiteX7" fmla="*/ 443502 w 447363"/>
                  <a:gd name="connsiteY7" fmla="*/ 317339 h 328281"/>
                  <a:gd name="connsiteX8" fmla="*/ 434812 w 447363"/>
                  <a:gd name="connsiteY8" fmla="*/ 326028 h 328281"/>
                  <a:gd name="connsiteX9" fmla="*/ 383639 w 447363"/>
                  <a:gd name="connsiteY9" fmla="*/ 326028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363" h="328281">
                    <a:moveTo>
                      <a:pt x="279039" y="326350"/>
                    </a:moveTo>
                    <a:lnTo>
                      <a:pt x="13517" y="326350"/>
                    </a:lnTo>
                    <a:cubicBezTo>
                      <a:pt x="8690" y="326350"/>
                      <a:pt x="4828" y="322488"/>
                      <a:pt x="4828" y="317661"/>
                    </a:cubicBezTo>
                    <a:lnTo>
                      <a:pt x="4828" y="13517"/>
                    </a:lnTo>
                    <a:cubicBezTo>
                      <a:pt x="4828" y="8690"/>
                      <a:pt x="8690" y="4828"/>
                      <a:pt x="13517" y="4828"/>
                    </a:cubicBezTo>
                    <a:lnTo>
                      <a:pt x="434812" y="4828"/>
                    </a:lnTo>
                    <a:cubicBezTo>
                      <a:pt x="439640" y="4828"/>
                      <a:pt x="443502" y="8690"/>
                      <a:pt x="443502" y="13517"/>
                    </a:cubicBezTo>
                    <a:lnTo>
                      <a:pt x="443502" y="317339"/>
                    </a:lnTo>
                    <a:cubicBezTo>
                      <a:pt x="443502" y="322166"/>
                      <a:pt x="439640" y="326028"/>
                      <a:pt x="434812" y="326028"/>
                    </a:cubicBezTo>
                    <a:lnTo>
                      <a:pt x="383639" y="326028"/>
                    </a:lnTo>
                  </a:path>
                </a:pathLst>
              </a:custGeom>
              <a:noFill/>
              <a:ln w="19050" cap="flat">
                <a:solidFill>
                  <a:schemeClr val="tx2"/>
                </a:solidFill>
                <a:prstDash val="solid"/>
                <a:round/>
              </a:ln>
            </p:spPr>
            <p:txBody>
              <a:bodyPr rtlCol="0" anchor="ctr"/>
              <a:lstStyle/>
              <a:p>
                <a:endParaRPr lang="en-US"/>
              </a:p>
            </p:txBody>
          </p:sp>
          <p:sp>
            <p:nvSpPr>
              <p:cNvPr id="78" name="Freeform: Shape 77">
                <a:extLst>
                  <a:ext uri="{FF2B5EF4-FFF2-40B4-BE49-F238E27FC236}">
                    <a16:creationId xmlns:a16="http://schemas.microsoft.com/office/drawing/2014/main" id="{857C75A1-D4B0-4F13-BF37-C04765DC1A6E}"/>
                  </a:ext>
                </a:extLst>
              </p:cNvPr>
              <p:cNvSpPr/>
              <p:nvPr/>
            </p:nvSpPr>
            <p:spPr>
              <a:xfrm>
                <a:off x="1205214" y="2589955"/>
                <a:ext cx="70806" cy="9655"/>
              </a:xfrm>
              <a:custGeom>
                <a:avLst/>
                <a:gdLst>
                  <a:gd name="connsiteX0" fmla="*/ 66622 w 70805"/>
                  <a:gd name="connsiteY0" fmla="*/ 4828 h 9655"/>
                  <a:gd name="connsiteX1" fmla="*/ 4828 w 70805"/>
                  <a:gd name="connsiteY1" fmla="*/ 4828 h 9655"/>
                </a:gdLst>
                <a:ahLst/>
                <a:cxnLst>
                  <a:cxn ang="0">
                    <a:pos x="connsiteX0" y="connsiteY0"/>
                  </a:cxn>
                  <a:cxn ang="0">
                    <a:pos x="connsiteX1" y="connsiteY1"/>
                  </a:cxn>
                </a:cxnLst>
                <a:rect l="l" t="t" r="r" b="b"/>
                <a:pathLst>
                  <a:path w="70805" h="9655">
                    <a:moveTo>
                      <a:pt x="66622" y="4828"/>
                    </a:moveTo>
                    <a:lnTo>
                      <a:pt x="4828" y="4828"/>
                    </a:lnTo>
                  </a:path>
                </a:pathLst>
              </a:custGeom>
              <a:ln w="19050" cap="flat">
                <a:solidFill>
                  <a:schemeClr val="tx2"/>
                </a:solidFill>
                <a:prstDash val="solid"/>
                <a:round/>
              </a:ln>
            </p:spPr>
            <p:txBody>
              <a:bodyPr rtlCol="0" anchor="ctr"/>
              <a:lstStyle/>
              <a:p>
                <a:endParaRPr lang="en-US"/>
              </a:p>
            </p:txBody>
          </p:sp>
          <p:sp>
            <p:nvSpPr>
              <p:cNvPr id="79" name="Freeform: Shape 78">
                <a:extLst>
                  <a:ext uri="{FF2B5EF4-FFF2-40B4-BE49-F238E27FC236}">
                    <a16:creationId xmlns:a16="http://schemas.microsoft.com/office/drawing/2014/main" id="{A72036A6-4307-43E9-8CA3-F3DB5F2C0191}"/>
                  </a:ext>
                </a:extLst>
              </p:cNvPr>
              <p:cNvSpPr/>
              <p:nvPr/>
            </p:nvSpPr>
            <p:spPr>
              <a:xfrm>
                <a:off x="998268" y="2427102"/>
                <a:ext cx="135175" cy="9655"/>
              </a:xfrm>
              <a:custGeom>
                <a:avLst/>
                <a:gdLst>
                  <a:gd name="connsiteX0" fmla="*/ 4828 w 135174"/>
                  <a:gd name="connsiteY0" fmla="*/ 4828 h 9655"/>
                  <a:gd name="connsiteX1" fmla="*/ 132922 w 135174"/>
                  <a:gd name="connsiteY1" fmla="*/ 4828 h 9655"/>
                </a:gdLst>
                <a:ahLst/>
                <a:cxnLst>
                  <a:cxn ang="0">
                    <a:pos x="connsiteX0" y="connsiteY0"/>
                  </a:cxn>
                  <a:cxn ang="0">
                    <a:pos x="connsiteX1" y="connsiteY1"/>
                  </a:cxn>
                </a:cxnLst>
                <a:rect l="l" t="t" r="r" b="b"/>
                <a:pathLst>
                  <a:path w="135174" h="9655">
                    <a:moveTo>
                      <a:pt x="4828" y="4828"/>
                    </a:moveTo>
                    <a:lnTo>
                      <a:pt x="132922" y="4828"/>
                    </a:lnTo>
                  </a:path>
                </a:pathLst>
              </a:custGeom>
              <a:ln w="19050" cap="flat">
                <a:solidFill>
                  <a:schemeClr val="tx2"/>
                </a:solid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EC3E0843-496F-4E46-AA6C-AF1534A8DD0E}"/>
                  </a:ext>
                </a:extLst>
              </p:cNvPr>
              <p:cNvSpPr/>
              <p:nvPr/>
            </p:nvSpPr>
            <p:spPr>
              <a:xfrm>
                <a:off x="1126362" y="2401354"/>
                <a:ext cx="61150" cy="61150"/>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9050" cap="flat">
                <a:solidFill>
                  <a:schemeClr val="accent4"/>
                </a:solid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4D2DF1BA-F4F4-42A8-A6C3-6067FA48369F}"/>
                  </a:ext>
                </a:extLst>
              </p:cNvPr>
              <p:cNvSpPr/>
              <p:nvPr/>
            </p:nvSpPr>
            <p:spPr>
              <a:xfrm>
                <a:off x="1177858" y="2427102"/>
                <a:ext cx="119082" cy="9655"/>
              </a:xfrm>
              <a:custGeom>
                <a:avLst/>
                <a:gdLst>
                  <a:gd name="connsiteX0" fmla="*/ 4828 w 119082"/>
                  <a:gd name="connsiteY0" fmla="*/ 4828 h 9655"/>
                  <a:gd name="connsiteX1" fmla="*/ 115864 w 119082"/>
                  <a:gd name="connsiteY1" fmla="*/ 4828 h 9655"/>
                </a:gdLst>
                <a:ahLst/>
                <a:cxnLst>
                  <a:cxn ang="0">
                    <a:pos x="connsiteX0" y="connsiteY0"/>
                  </a:cxn>
                  <a:cxn ang="0">
                    <a:pos x="connsiteX1" y="connsiteY1"/>
                  </a:cxn>
                </a:cxnLst>
                <a:rect l="l" t="t" r="r" b="b"/>
                <a:pathLst>
                  <a:path w="119082" h="9655">
                    <a:moveTo>
                      <a:pt x="4828" y="4828"/>
                    </a:moveTo>
                    <a:lnTo>
                      <a:pt x="115864" y="4828"/>
                    </a:lnTo>
                  </a:path>
                </a:pathLst>
              </a:custGeom>
              <a:ln w="19050" cap="flat">
                <a:solidFill>
                  <a:schemeClr val="tx2"/>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D92F1696-65B6-490E-9D17-FD399986E352}"/>
                  </a:ext>
                </a:extLst>
              </p:cNvPr>
              <p:cNvSpPr/>
              <p:nvPr/>
            </p:nvSpPr>
            <p:spPr>
              <a:xfrm>
                <a:off x="998268" y="2329583"/>
                <a:ext cx="80461" cy="9655"/>
              </a:xfrm>
              <a:custGeom>
                <a:avLst/>
                <a:gdLst>
                  <a:gd name="connsiteX0" fmla="*/ 4828 w 80461"/>
                  <a:gd name="connsiteY0" fmla="*/ 4828 h 9655"/>
                  <a:gd name="connsiteX1" fmla="*/ 76921 w 80461"/>
                  <a:gd name="connsiteY1" fmla="*/ 4828 h 9655"/>
                </a:gdLst>
                <a:ahLst/>
                <a:cxnLst>
                  <a:cxn ang="0">
                    <a:pos x="connsiteX0" y="connsiteY0"/>
                  </a:cxn>
                  <a:cxn ang="0">
                    <a:pos x="connsiteX1" y="connsiteY1"/>
                  </a:cxn>
                </a:cxnLst>
                <a:rect l="l" t="t" r="r" b="b"/>
                <a:pathLst>
                  <a:path w="80461" h="9655">
                    <a:moveTo>
                      <a:pt x="4828" y="4828"/>
                    </a:moveTo>
                    <a:lnTo>
                      <a:pt x="76921" y="4828"/>
                    </a:lnTo>
                  </a:path>
                </a:pathLst>
              </a:custGeom>
              <a:ln w="19050" cap="flat">
                <a:solidFill>
                  <a:schemeClr val="tx2"/>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7453E85C-1730-422D-A821-A08FA7EF1FCB}"/>
                  </a:ext>
                </a:extLst>
              </p:cNvPr>
              <p:cNvSpPr/>
              <p:nvPr/>
            </p:nvSpPr>
            <p:spPr>
              <a:xfrm>
                <a:off x="1070361" y="2303835"/>
                <a:ext cx="61150" cy="61150"/>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9050" cap="flat">
                <a:solidFill>
                  <a:schemeClr val="accent4"/>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2BFEB5C3-C42A-40D6-A9EA-BCC535A303BF}"/>
                  </a:ext>
                </a:extLst>
              </p:cNvPr>
              <p:cNvSpPr/>
              <p:nvPr/>
            </p:nvSpPr>
            <p:spPr>
              <a:xfrm>
                <a:off x="1121857" y="2329583"/>
                <a:ext cx="173796" cy="9655"/>
              </a:xfrm>
              <a:custGeom>
                <a:avLst/>
                <a:gdLst>
                  <a:gd name="connsiteX0" fmla="*/ 4828 w 173796"/>
                  <a:gd name="connsiteY0" fmla="*/ 4828 h 9655"/>
                  <a:gd name="connsiteX1" fmla="*/ 171865 w 173796"/>
                  <a:gd name="connsiteY1" fmla="*/ 4828 h 9655"/>
                </a:gdLst>
                <a:ahLst/>
                <a:cxnLst>
                  <a:cxn ang="0">
                    <a:pos x="connsiteX0" y="connsiteY0"/>
                  </a:cxn>
                  <a:cxn ang="0">
                    <a:pos x="connsiteX1" y="connsiteY1"/>
                  </a:cxn>
                </a:cxnLst>
                <a:rect l="l" t="t" r="r" b="b"/>
                <a:pathLst>
                  <a:path w="173796" h="9655">
                    <a:moveTo>
                      <a:pt x="4828" y="4828"/>
                    </a:moveTo>
                    <a:lnTo>
                      <a:pt x="171865" y="4828"/>
                    </a:lnTo>
                  </a:path>
                </a:pathLst>
              </a:custGeom>
              <a:ln w="19050" cap="flat">
                <a:solidFill>
                  <a:schemeClr val="tx2"/>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F9211E7E-3A1E-4901-8857-C4A46A1C1D5E}"/>
                  </a:ext>
                </a:extLst>
              </p:cNvPr>
              <p:cNvSpPr/>
              <p:nvPr/>
            </p:nvSpPr>
            <p:spPr>
              <a:xfrm>
                <a:off x="998268" y="2524621"/>
                <a:ext cx="45058" cy="9655"/>
              </a:xfrm>
              <a:custGeom>
                <a:avLst/>
                <a:gdLst>
                  <a:gd name="connsiteX0" fmla="*/ 4828 w 45058"/>
                  <a:gd name="connsiteY0" fmla="*/ 4828 h 9655"/>
                  <a:gd name="connsiteX1" fmla="*/ 42162 w 45058"/>
                  <a:gd name="connsiteY1" fmla="*/ 4828 h 9655"/>
                </a:gdLst>
                <a:ahLst/>
                <a:cxnLst>
                  <a:cxn ang="0">
                    <a:pos x="connsiteX0" y="connsiteY0"/>
                  </a:cxn>
                  <a:cxn ang="0">
                    <a:pos x="connsiteX1" y="connsiteY1"/>
                  </a:cxn>
                </a:cxnLst>
                <a:rect l="l" t="t" r="r" b="b"/>
                <a:pathLst>
                  <a:path w="45058" h="9655">
                    <a:moveTo>
                      <a:pt x="4828" y="4828"/>
                    </a:moveTo>
                    <a:lnTo>
                      <a:pt x="42162" y="4828"/>
                    </a:lnTo>
                  </a:path>
                </a:pathLst>
              </a:custGeom>
              <a:ln w="19050" cap="flat">
                <a:solidFill>
                  <a:schemeClr val="tx2"/>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0F80964E-77BA-40C8-834F-9D3CFA83F0B5}"/>
                  </a:ext>
                </a:extLst>
              </p:cNvPr>
              <p:cNvSpPr/>
              <p:nvPr/>
            </p:nvSpPr>
            <p:spPr>
              <a:xfrm>
                <a:off x="1035602" y="2498873"/>
                <a:ext cx="61150" cy="61150"/>
              </a:xfrm>
              <a:custGeom>
                <a:avLst/>
                <a:gdLst>
                  <a:gd name="connsiteX0" fmla="*/ 56323 w 61150"/>
                  <a:gd name="connsiteY0" fmla="*/ 30575 h 61150"/>
                  <a:gd name="connsiteX1" fmla="*/ 30575 w 61150"/>
                  <a:gd name="connsiteY1" fmla="*/ 56323 h 61150"/>
                  <a:gd name="connsiteX2" fmla="*/ 4828 w 61150"/>
                  <a:gd name="connsiteY2" fmla="*/ 30575 h 61150"/>
                  <a:gd name="connsiteX3" fmla="*/ 30575 w 61150"/>
                  <a:gd name="connsiteY3" fmla="*/ 4828 h 61150"/>
                  <a:gd name="connsiteX4" fmla="*/ 56323 w 61150"/>
                  <a:gd name="connsiteY4" fmla="*/ 30575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6323" y="30575"/>
                    </a:moveTo>
                    <a:cubicBezTo>
                      <a:pt x="56323" y="44795"/>
                      <a:pt x="44795" y="56323"/>
                      <a:pt x="30575" y="56323"/>
                    </a:cubicBezTo>
                    <a:cubicBezTo>
                      <a:pt x="16355" y="56323"/>
                      <a:pt x="4828" y="44795"/>
                      <a:pt x="4828" y="30575"/>
                    </a:cubicBezTo>
                    <a:cubicBezTo>
                      <a:pt x="4828" y="16355"/>
                      <a:pt x="16355" y="4828"/>
                      <a:pt x="30575" y="4828"/>
                    </a:cubicBezTo>
                    <a:cubicBezTo>
                      <a:pt x="44795" y="4828"/>
                      <a:pt x="56323" y="16355"/>
                      <a:pt x="56323" y="30575"/>
                    </a:cubicBezTo>
                    <a:close/>
                  </a:path>
                </a:pathLst>
              </a:custGeom>
              <a:noFill/>
              <a:ln w="19050" cap="flat">
                <a:solidFill>
                  <a:schemeClr val="accent4"/>
                </a:solid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D5CAD035-1F56-4287-AA1D-2C21C6B212C6}"/>
                  </a:ext>
                </a:extLst>
              </p:cNvPr>
              <p:cNvSpPr/>
              <p:nvPr/>
            </p:nvSpPr>
            <p:spPr>
              <a:xfrm>
                <a:off x="1087097" y="2524621"/>
                <a:ext cx="209199" cy="9655"/>
              </a:xfrm>
              <a:custGeom>
                <a:avLst/>
                <a:gdLst>
                  <a:gd name="connsiteX0" fmla="*/ 4828 w 209198"/>
                  <a:gd name="connsiteY0" fmla="*/ 4828 h 9655"/>
                  <a:gd name="connsiteX1" fmla="*/ 206624 w 209198"/>
                  <a:gd name="connsiteY1" fmla="*/ 4828 h 9655"/>
                </a:gdLst>
                <a:ahLst/>
                <a:cxnLst>
                  <a:cxn ang="0">
                    <a:pos x="connsiteX0" y="connsiteY0"/>
                  </a:cxn>
                  <a:cxn ang="0">
                    <a:pos x="connsiteX1" y="connsiteY1"/>
                  </a:cxn>
                </a:cxnLst>
                <a:rect l="l" t="t" r="r" b="b"/>
                <a:pathLst>
                  <a:path w="209198" h="9655">
                    <a:moveTo>
                      <a:pt x="4828" y="4828"/>
                    </a:moveTo>
                    <a:lnTo>
                      <a:pt x="206624" y="4828"/>
                    </a:lnTo>
                  </a:path>
                </a:pathLst>
              </a:custGeom>
              <a:ln w="19050" cap="flat">
                <a:solidFill>
                  <a:schemeClr val="tx2"/>
                </a:solid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7BB47554-10E6-4624-BAD0-E441860149D0}"/>
                  </a:ext>
                </a:extLst>
              </p:cNvPr>
              <p:cNvSpPr/>
              <p:nvPr/>
            </p:nvSpPr>
            <p:spPr>
              <a:xfrm>
                <a:off x="962544" y="2329583"/>
                <a:ext cx="22529" cy="9655"/>
              </a:xfrm>
              <a:custGeom>
                <a:avLst/>
                <a:gdLst>
                  <a:gd name="connsiteX0" fmla="*/ 4828 w 22529"/>
                  <a:gd name="connsiteY0" fmla="*/ 4828 h 9655"/>
                  <a:gd name="connsiteX1" fmla="*/ 19311 w 22529"/>
                  <a:gd name="connsiteY1" fmla="*/ 4828 h 9655"/>
                </a:gdLst>
                <a:ahLst/>
                <a:cxnLst>
                  <a:cxn ang="0">
                    <a:pos x="connsiteX0" y="connsiteY0"/>
                  </a:cxn>
                  <a:cxn ang="0">
                    <a:pos x="connsiteX1" y="connsiteY1"/>
                  </a:cxn>
                </a:cxnLst>
                <a:rect l="l" t="t" r="r" b="b"/>
                <a:pathLst>
                  <a:path w="22529" h="9655">
                    <a:moveTo>
                      <a:pt x="4828" y="4828"/>
                    </a:moveTo>
                    <a:lnTo>
                      <a:pt x="19311" y="4828"/>
                    </a:lnTo>
                  </a:path>
                </a:pathLst>
              </a:custGeom>
              <a:ln w="19050" cap="flat">
                <a:solidFill>
                  <a:schemeClr val="tx2"/>
                </a:solid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E508D1D4-F537-4B70-82B3-52C4CD50A5ED}"/>
                  </a:ext>
                </a:extLst>
              </p:cNvPr>
              <p:cNvSpPr/>
              <p:nvPr/>
            </p:nvSpPr>
            <p:spPr>
              <a:xfrm>
                <a:off x="962544" y="2427102"/>
                <a:ext cx="22529" cy="9655"/>
              </a:xfrm>
              <a:custGeom>
                <a:avLst/>
                <a:gdLst>
                  <a:gd name="connsiteX0" fmla="*/ 4828 w 22529"/>
                  <a:gd name="connsiteY0" fmla="*/ 4828 h 9655"/>
                  <a:gd name="connsiteX1" fmla="*/ 19311 w 22529"/>
                  <a:gd name="connsiteY1" fmla="*/ 4828 h 9655"/>
                </a:gdLst>
                <a:ahLst/>
                <a:cxnLst>
                  <a:cxn ang="0">
                    <a:pos x="connsiteX0" y="connsiteY0"/>
                  </a:cxn>
                  <a:cxn ang="0">
                    <a:pos x="connsiteX1" y="connsiteY1"/>
                  </a:cxn>
                </a:cxnLst>
                <a:rect l="l" t="t" r="r" b="b"/>
                <a:pathLst>
                  <a:path w="22529" h="9655">
                    <a:moveTo>
                      <a:pt x="4828" y="4828"/>
                    </a:moveTo>
                    <a:lnTo>
                      <a:pt x="19311" y="4828"/>
                    </a:lnTo>
                  </a:path>
                </a:pathLst>
              </a:custGeom>
              <a:ln w="19050" cap="flat">
                <a:solidFill>
                  <a:schemeClr val="tx2"/>
                </a:solid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CC5B2372-CA2F-40CC-ABBE-F0B64BA867A2}"/>
                  </a:ext>
                </a:extLst>
              </p:cNvPr>
              <p:cNvSpPr/>
              <p:nvPr/>
            </p:nvSpPr>
            <p:spPr>
              <a:xfrm>
                <a:off x="962544" y="2524621"/>
                <a:ext cx="22529" cy="9655"/>
              </a:xfrm>
              <a:custGeom>
                <a:avLst/>
                <a:gdLst>
                  <a:gd name="connsiteX0" fmla="*/ 4828 w 22529"/>
                  <a:gd name="connsiteY0" fmla="*/ 4828 h 9655"/>
                  <a:gd name="connsiteX1" fmla="*/ 19311 w 22529"/>
                  <a:gd name="connsiteY1" fmla="*/ 4828 h 9655"/>
                </a:gdLst>
                <a:ahLst/>
                <a:cxnLst>
                  <a:cxn ang="0">
                    <a:pos x="connsiteX0" y="connsiteY0"/>
                  </a:cxn>
                  <a:cxn ang="0">
                    <a:pos x="connsiteX1" y="connsiteY1"/>
                  </a:cxn>
                </a:cxnLst>
                <a:rect l="l" t="t" r="r" b="b"/>
                <a:pathLst>
                  <a:path w="22529" h="9655">
                    <a:moveTo>
                      <a:pt x="4828" y="4828"/>
                    </a:moveTo>
                    <a:lnTo>
                      <a:pt x="19311" y="4828"/>
                    </a:lnTo>
                  </a:path>
                </a:pathLst>
              </a:custGeom>
              <a:ln w="19050" cap="flat">
                <a:solidFill>
                  <a:schemeClr val="tx2"/>
                </a:solidFill>
                <a:prstDash val="solid"/>
                <a:round/>
              </a:ln>
            </p:spPr>
            <p:txBody>
              <a:bodyPr rtlCol="0" anchor="ctr"/>
              <a:lstStyle/>
              <a:p>
                <a:endParaRPr lang="en-US"/>
              </a:p>
            </p:txBody>
          </p:sp>
        </p:grpSp>
      </p:grpSp>
    </p:spTree>
    <p:extLst>
      <p:ext uri="{BB962C8B-B14F-4D97-AF65-F5344CB8AC3E}">
        <p14:creationId xmlns:p14="http://schemas.microsoft.com/office/powerpoint/2010/main" val="403437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36DA7-A1EE-410B-B43A-ECB574AB37A5}"/>
              </a:ext>
            </a:extLst>
          </p:cNvPr>
          <p:cNvSpPr>
            <a:spLocks noGrp="1"/>
          </p:cNvSpPr>
          <p:nvPr>
            <p:ph type="title"/>
          </p:nvPr>
        </p:nvSpPr>
        <p:spPr>
          <a:xfrm>
            <a:off x="609600" y="914401"/>
            <a:ext cx="10972800" cy="590931"/>
          </a:xfrm>
        </p:spPr>
        <p:txBody>
          <a:bodyPr/>
          <a:lstStyle/>
          <a:p>
            <a:r>
              <a:rPr lang="en-US" sz="3600" dirty="0"/>
              <a:t>Why Large Language Models hallucinate?</a:t>
            </a:r>
          </a:p>
        </p:txBody>
      </p:sp>
      <p:sp>
        <p:nvSpPr>
          <p:cNvPr id="7" name="Rectangle: Rounded Corners 7">
            <a:extLst>
              <a:ext uri="{FF2B5EF4-FFF2-40B4-BE49-F238E27FC236}">
                <a16:creationId xmlns:a16="http://schemas.microsoft.com/office/drawing/2014/main" id="{98BD4379-4D7E-7BB6-6F8B-932BCC2604DB}"/>
              </a:ext>
            </a:extLst>
          </p:cNvPr>
          <p:cNvSpPr/>
          <p:nvPr/>
        </p:nvSpPr>
        <p:spPr>
          <a:xfrm>
            <a:off x="9437517" y="2110490"/>
            <a:ext cx="2400915" cy="3229606"/>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Ambiguous Prompts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65000"/>
                    <a:lumOff val="35000"/>
                  </a:schemeClr>
                </a:solidFill>
                <a:latin typeface="Amazon Ember"/>
              </a:rPr>
              <a:t>Broad range of potential responses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B975C"/>
              </a:solidFill>
              <a:effectLst/>
              <a:uLnTx/>
              <a:uFillTx/>
              <a:latin typeface="Amazon Ember Display"/>
              <a:ea typeface="+mn-ea"/>
              <a:cs typeface="+mn-cs"/>
            </a:endParaRPr>
          </a:p>
        </p:txBody>
      </p:sp>
      <p:sp>
        <p:nvSpPr>
          <p:cNvPr id="9" name="Rectangle: Rounded Corners 7">
            <a:extLst>
              <a:ext uri="{FF2B5EF4-FFF2-40B4-BE49-F238E27FC236}">
                <a16:creationId xmlns:a16="http://schemas.microsoft.com/office/drawing/2014/main" id="{EC3356E9-A534-7C91-8FEA-C67D4AE68133}"/>
              </a:ext>
            </a:extLst>
          </p:cNvPr>
          <p:cNvSpPr/>
          <p:nvPr/>
        </p:nvSpPr>
        <p:spPr>
          <a:xfrm>
            <a:off x="6555773" y="2110490"/>
            <a:ext cx="2305952" cy="3229606"/>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Lack of Ground truth</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Missing real time feedback loops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65000"/>
                    <a:lumOff val="35000"/>
                  </a:schemeClr>
                </a:solidFill>
                <a:latin typeface="Amazon Ember"/>
              </a:rPr>
              <a:t>No real world context</a:t>
            </a:r>
            <a:endParaRPr kumimoji="0" lang="en-US" sz="16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solidFill>
                <a:schemeClr val="tx1"/>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EB975C"/>
              </a:solidFill>
              <a:effectLst/>
              <a:uLnTx/>
              <a:uFillTx/>
              <a:latin typeface="Amazon Ember Display"/>
              <a:ea typeface="+mn-ea"/>
              <a:cs typeface="+mn-cs"/>
            </a:endParaRPr>
          </a:p>
        </p:txBody>
      </p:sp>
      <p:sp>
        <p:nvSpPr>
          <p:cNvPr id="10" name="Rectangle: Rounded Corners 7">
            <a:extLst>
              <a:ext uri="{FF2B5EF4-FFF2-40B4-BE49-F238E27FC236}">
                <a16:creationId xmlns:a16="http://schemas.microsoft.com/office/drawing/2014/main" id="{2FBBC88C-FD32-2FAC-909E-ED1B3165DF45}"/>
              </a:ext>
            </a:extLst>
          </p:cNvPr>
          <p:cNvSpPr/>
          <p:nvPr/>
        </p:nvSpPr>
        <p:spPr>
          <a:xfrm>
            <a:off x="3790048" y="2110490"/>
            <a:ext cx="2305952" cy="3229606"/>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Overfitting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65000"/>
                    <a:lumOff val="35000"/>
                  </a:schemeClr>
                </a:solidFill>
                <a:latin typeface="Amazon Ember"/>
              </a:rPr>
              <a:t>Model bias</a:t>
            </a: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Parameter Settings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B975C"/>
              </a:solidFill>
              <a:effectLst/>
              <a:uLnTx/>
              <a:uFillTx/>
              <a:latin typeface="Amazon Ember Display"/>
              <a:ea typeface="+mn-ea"/>
              <a:cs typeface="+mn-cs"/>
            </a:endParaRPr>
          </a:p>
        </p:txBody>
      </p:sp>
      <p:sp>
        <p:nvSpPr>
          <p:cNvPr id="13" name="Rectangle: Rounded Corners 7">
            <a:extLst>
              <a:ext uri="{FF2B5EF4-FFF2-40B4-BE49-F238E27FC236}">
                <a16:creationId xmlns:a16="http://schemas.microsoft.com/office/drawing/2014/main" id="{A6379BD2-BD66-2C10-4AE7-B02EBAB3DFB5}"/>
              </a:ext>
            </a:extLst>
          </p:cNvPr>
          <p:cNvSpPr/>
          <p:nvPr/>
        </p:nvSpPr>
        <p:spPr>
          <a:xfrm>
            <a:off x="853440" y="2110490"/>
            <a:ext cx="2371439" cy="3229606"/>
          </a:xfrm>
          <a:prstGeom prst="roundRect">
            <a:avLst>
              <a:gd name="adj" fmla="val 4396"/>
            </a:avLst>
          </a:prstGeom>
          <a:solidFill>
            <a:schemeClr val="bg1">
              <a:alpha val="16000"/>
            </a:schemeClr>
          </a:solidFill>
          <a:ln w="28575">
            <a:gradFill flip="none" rotWithShape="1">
              <a:gsLst>
                <a:gs pos="0">
                  <a:schemeClr val="accent1"/>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188720" rIns="45720" b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Noisy/Biased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65000"/>
                    <a:lumOff val="35000"/>
                  </a:schemeClr>
                </a:solidFill>
                <a:latin typeface="Amazon Ember"/>
              </a:rPr>
              <a:t>G</a:t>
            </a:r>
            <a:r>
              <a:rPr kumimoji="0" lang="en-US" b="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aps in model knowledge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Incomplete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u="none" strike="noStrike" kern="1200" cap="none" spc="0" normalizeH="0" baseline="0" noProof="0" dirty="0">
              <a:ln>
                <a:noFill/>
              </a:ln>
              <a:solidFill>
                <a:schemeClr val="tx1"/>
              </a:solidFill>
              <a:effectLst/>
              <a:uLnTx/>
              <a:uFillTx/>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tx1"/>
              </a:solidFill>
              <a:effectLst/>
              <a:uLnTx/>
              <a:uFillTx/>
              <a:latin typeface="Amazon Ember Display"/>
              <a:ea typeface="+mn-ea"/>
              <a:cs typeface="+mn-cs"/>
            </a:endParaRPr>
          </a:p>
        </p:txBody>
      </p:sp>
      <p:sp>
        <p:nvSpPr>
          <p:cNvPr id="14" name="TextBox 13">
            <a:extLst>
              <a:ext uri="{FF2B5EF4-FFF2-40B4-BE49-F238E27FC236}">
                <a16:creationId xmlns:a16="http://schemas.microsoft.com/office/drawing/2014/main" id="{86FAC0BA-FD8D-43F2-5B73-099137BD5843}"/>
              </a:ext>
            </a:extLst>
          </p:cNvPr>
          <p:cNvSpPr txBox="1"/>
          <p:nvPr/>
        </p:nvSpPr>
        <p:spPr>
          <a:xfrm>
            <a:off x="1123042" y="2445994"/>
            <a:ext cx="1832233" cy="830997"/>
          </a:xfrm>
          <a:prstGeom prst="rect">
            <a:avLst/>
          </a:prstGeom>
          <a:noFill/>
        </p:spPr>
        <p:txBody>
          <a:bodyPr wrap="none" lIns="0" rIns="0" rtlCol="0">
            <a:spAutoFit/>
          </a:bodyPr>
          <a:lstStyle/>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Data Quality</a:t>
            </a:r>
            <a:endParaRPr kumimoji="0" lang="en-US" sz="2400" b="1" i="0" u="none" strike="noStrike" kern="1200" cap="none" spc="0" normalizeH="0" baseline="0" noProof="0" dirty="0">
              <a:ln>
                <a:noFill/>
              </a:ln>
              <a:solidFill>
                <a:srgbClr val="EB975C"/>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algn="l"/>
            <a:endParaRPr lang="en-US" sz="2400" dirty="0" err="1"/>
          </a:p>
        </p:txBody>
      </p:sp>
      <p:sp>
        <p:nvSpPr>
          <p:cNvPr id="15" name="TextBox 14">
            <a:extLst>
              <a:ext uri="{FF2B5EF4-FFF2-40B4-BE49-F238E27FC236}">
                <a16:creationId xmlns:a16="http://schemas.microsoft.com/office/drawing/2014/main" id="{5C80F99D-673D-D4E0-222D-68E4E5F62378}"/>
              </a:ext>
            </a:extLst>
          </p:cNvPr>
          <p:cNvSpPr txBox="1"/>
          <p:nvPr/>
        </p:nvSpPr>
        <p:spPr>
          <a:xfrm>
            <a:off x="3987448" y="2342425"/>
            <a:ext cx="1992533" cy="830997"/>
          </a:xfrm>
          <a:prstGeom prst="rect">
            <a:avLst/>
          </a:prstGeom>
          <a:noFill/>
        </p:spPr>
        <p:txBody>
          <a:bodyPr wrap="none" lIns="0" rIns="0" rtlCol="0">
            <a:spAutoFit/>
          </a:bodyPr>
          <a:lstStyle/>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Training </a:t>
            </a:r>
          </a:p>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and Inference</a:t>
            </a:r>
            <a:endParaRPr lang="en-US" sz="2400" dirty="0" err="1"/>
          </a:p>
        </p:txBody>
      </p:sp>
      <p:sp>
        <p:nvSpPr>
          <p:cNvPr id="16" name="TextBox 15">
            <a:extLst>
              <a:ext uri="{FF2B5EF4-FFF2-40B4-BE49-F238E27FC236}">
                <a16:creationId xmlns:a16="http://schemas.microsoft.com/office/drawing/2014/main" id="{2A0A9866-B5CE-776F-6498-10EB40B66955}"/>
              </a:ext>
            </a:extLst>
          </p:cNvPr>
          <p:cNvSpPr txBox="1"/>
          <p:nvPr/>
        </p:nvSpPr>
        <p:spPr>
          <a:xfrm>
            <a:off x="6823089" y="2415014"/>
            <a:ext cx="1771319" cy="461665"/>
          </a:xfrm>
          <a:prstGeom prst="rect">
            <a:avLst/>
          </a:prstGeom>
          <a:noFill/>
        </p:spPr>
        <p:txBody>
          <a:bodyPr wrap="none" lIns="0" rIns="0" rtlCol="0">
            <a:spAutoFit/>
          </a:bodyPr>
          <a:lstStyle/>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Integrations</a:t>
            </a:r>
            <a:endParaRPr lang="en-US" sz="2400" dirty="0" err="1"/>
          </a:p>
        </p:txBody>
      </p:sp>
      <p:sp>
        <p:nvSpPr>
          <p:cNvPr id="17" name="TextBox 16">
            <a:extLst>
              <a:ext uri="{FF2B5EF4-FFF2-40B4-BE49-F238E27FC236}">
                <a16:creationId xmlns:a16="http://schemas.microsoft.com/office/drawing/2014/main" id="{0469ADA7-F14F-45CE-41DD-BBEB5ABFC39C}"/>
              </a:ext>
            </a:extLst>
          </p:cNvPr>
          <p:cNvSpPr txBox="1"/>
          <p:nvPr/>
        </p:nvSpPr>
        <p:spPr>
          <a:xfrm>
            <a:off x="9649605" y="2415014"/>
            <a:ext cx="1688955" cy="830997"/>
          </a:xfrm>
          <a:prstGeom prst="rect">
            <a:avLst/>
          </a:prstGeom>
          <a:noFill/>
        </p:spPr>
        <p:txBody>
          <a:bodyPr wrap="square" lIns="0" rIns="0" rtlCol="0">
            <a:spAutoFit/>
          </a:bodyPr>
          <a:lstStyle/>
          <a:p>
            <a:r>
              <a:rPr kumimoji="0" lang="en-US" sz="2400" b="1" i="0" u="none" strike="noStrike" kern="1200" cap="none" spc="0" normalizeH="0" baseline="0" noProof="0" dirty="0">
                <a:ln>
                  <a:noFill/>
                </a:ln>
                <a:gradFill>
                  <a:gsLst>
                    <a:gs pos="0">
                      <a:srgbClr val="EE7674"/>
                    </a:gs>
                    <a:gs pos="100000">
                      <a:srgbClr val="AA87F0"/>
                    </a:gs>
                  </a:gsLst>
                  <a:lin ang="0" scaled="1"/>
                </a:gradFill>
                <a:effectLst/>
                <a:uLnTx/>
                <a:uFillTx/>
                <a:latin typeface="Amazon Ember Display"/>
                <a:ea typeface="Amazon Ember Display" panose="020F0603020204020204" pitchFamily="34" charset="0"/>
                <a:cs typeface="Amazon Ember Display" panose="020F0603020204020204" pitchFamily="34" charset="0"/>
              </a:rPr>
              <a:t>Ambiguous Inputs </a:t>
            </a:r>
          </a:p>
        </p:txBody>
      </p:sp>
    </p:spTree>
    <p:extLst>
      <p:ext uri="{BB962C8B-B14F-4D97-AF65-F5344CB8AC3E}">
        <p14:creationId xmlns:p14="http://schemas.microsoft.com/office/powerpoint/2010/main" val="167144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609598" y="2026178"/>
            <a:ext cx="8323387" cy="1421928"/>
          </a:xfrm>
        </p:spPr>
        <p:txBody>
          <a:bodyPr/>
          <a:lstStyle/>
          <a:p>
            <a:r>
              <a:rPr lang="en-US" dirty="0"/>
              <a:t>Evaluating Hallucinations in Generative AI</a:t>
            </a:r>
          </a:p>
        </p:txBody>
      </p:sp>
    </p:spTree>
    <p:extLst>
      <p:ext uri="{BB962C8B-B14F-4D97-AF65-F5344CB8AC3E}">
        <p14:creationId xmlns:p14="http://schemas.microsoft.com/office/powerpoint/2010/main" val="396029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35672EA-2A78-C29C-C763-6F0EC7724915}"/>
              </a:ext>
            </a:extLst>
          </p:cNvPr>
          <p:cNvSpPr/>
          <p:nvPr/>
        </p:nvSpPr>
        <p:spPr>
          <a:xfrm>
            <a:off x="591671" y="1270747"/>
            <a:ext cx="10633171" cy="4640527"/>
          </a:xfrm>
          <a:prstGeom prst="rect">
            <a:avLst/>
          </a:prstGeom>
          <a:solidFill>
            <a:schemeClr val="bg1"/>
          </a:solidFill>
          <a:ln>
            <a:noFill/>
          </a:ln>
          <a:effectLst>
            <a:outerShdw blurRad="127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rgbClr val="000000"/>
              </a:solidFill>
              <a:latin typeface="Amazon Ember Display"/>
            </a:endParaRPr>
          </a:p>
        </p:txBody>
      </p:sp>
      <p:sp>
        <p:nvSpPr>
          <p:cNvPr id="2" name="Title 1">
            <a:extLst>
              <a:ext uri="{FF2B5EF4-FFF2-40B4-BE49-F238E27FC236}">
                <a16:creationId xmlns:a16="http://schemas.microsoft.com/office/drawing/2014/main" id="{8FCC57F3-3B97-8572-D646-BFBB0DE17039}"/>
              </a:ext>
            </a:extLst>
          </p:cNvPr>
          <p:cNvSpPr>
            <a:spLocks noGrp="1"/>
          </p:cNvSpPr>
          <p:nvPr>
            <p:ph type="title"/>
          </p:nvPr>
        </p:nvSpPr>
        <p:spPr>
          <a:xfrm>
            <a:off x="3458917" y="352314"/>
            <a:ext cx="5080418" cy="646331"/>
          </a:xfrm>
        </p:spPr>
        <p:txBody>
          <a:bodyPr/>
          <a:lstStyle/>
          <a:p>
            <a:r>
              <a:rPr lang="en-US" sz="4000" dirty="0"/>
              <a:t>Datasets to evaluate</a:t>
            </a:r>
          </a:p>
        </p:txBody>
      </p:sp>
      <p:sp>
        <p:nvSpPr>
          <p:cNvPr id="17" name="Slide Number Placeholder 2">
            <a:extLst>
              <a:ext uri="{FF2B5EF4-FFF2-40B4-BE49-F238E27FC236}">
                <a16:creationId xmlns:a16="http://schemas.microsoft.com/office/drawing/2014/main" id="{9BE1D106-782E-C006-7AD8-0E11133FD5E1}"/>
              </a:ext>
            </a:extLst>
          </p:cNvPr>
          <p:cNvSpPr>
            <a:spLocks noGrp="1"/>
          </p:cNvSpPr>
          <p:nvPr>
            <p:ph type="sldNum" sz="quarter" idx="12"/>
          </p:nvPr>
        </p:nvSpPr>
        <p:spPr>
          <a:xfrm>
            <a:off x="8929200" y="62895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232F3E"/>
              </a:solidFill>
              <a:effectLst/>
              <a:uLnTx/>
              <a:uFillTx/>
              <a:latin typeface="Amazon Ember Display"/>
              <a:ea typeface="+mn-ea"/>
              <a:cs typeface="+mn-cs"/>
            </a:endParaRPr>
          </a:p>
        </p:txBody>
      </p:sp>
      <p:grpSp>
        <p:nvGrpSpPr>
          <p:cNvPr id="122" name="Group 121">
            <a:extLst>
              <a:ext uri="{FF2B5EF4-FFF2-40B4-BE49-F238E27FC236}">
                <a16:creationId xmlns:a16="http://schemas.microsoft.com/office/drawing/2014/main" id="{011BA291-BC69-4BAC-2472-E6AC21B898FD}"/>
              </a:ext>
            </a:extLst>
          </p:cNvPr>
          <p:cNvGrpSpPr/>
          <p:nvPr/>
        </p:nvGrpSpPr>
        <p:grpSpPr>
          <a:xfrm>
            <a:off x="1104115" y="1940595"/>
            <a:ext cx="2266251" cy="2487550"/>
            <a:chOff x="962998" y="2658701"/>
            <a:chExt cx="2266251" cy="2487550"/>
          </a:xfrm>
        </p:grpSpPr>
        <p:sp>
          <p:nvSpPr>
            <p:cNvPr id="6" name="Content Placeholder 2">
              <a:extLst>
                <a:ext uri="{FF2B5EF4-FFF2-40B4-BE49-F238E27FC236}">
                  <a16:creationId xmlns:a16="http://schemas.microsoft.com/office/drawing/2014/main" id="{87CA4A53-E9B1-0228-CE94-ADCE21CF550B}"/>
                </a:ext>
              </a:extLst>
            </p:cNvPr>
            <p:cNvSpPr txBox="1">
              <a:spLocks/>
            </p:cNvSpPr>
            <p:nvPr/>
          </p:nvSpPr>
          <p:spPr>
            <a:xfrm>
              <a:off x="962998" y="4079451"/>
              <a:ext cx="2266251" cy="1066800"/>
            </a:xfrm>
            <a:prstGeom prst="rect">
              <a:avLst/>
            </a:prstGeom>
          </p:spPr>
          <p:txBody>
            <a:bodyPr vert="horz" wrap="square" lIns="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88964"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             SQuAD</a:t>
              </a:r>
            </a:p>
            <a:p>
              <a:pPr marL="0" marR="0" lvl="0" indent="0" algn="l" defTabSz="888964" rtl="0" eaLnBrk="1" fontAlgn="auto" latinLnBrk="0" hangingPunct="1">
                <a:lnSpc>
                  <a:spcPct val="100000"/>
                </a:lnSpc>
                <a:spcBef>
                  <a:spcPct val="0"/>
                </a:spcBef>
                <a:spcAft>
                  <a:spcPts val="0"/>
                </a:spcAft>
                <a:buClrTx/>
                <a:buSzTx/>
                <a:buFontTx/>
                <a:buNone/>
                <a:tabLst/>
                <a:defRPr/>
              </a:pPr>
              <a:endPar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endParaRPr>
            </a:p>
            <a:p>
              <a:pPr marL="0" marR="0" lvl="0" indent="0" algn="l" defTabSz="888964" rtl="0" eaLnBrk="1" fontAlgn="auto" latinLnBrk="0" hangingPunct="1">
                <a:lnSpc>
                  <a:spcPct val="100000"/>
                </a:lnSpc>
                <a:spcBef>
                  <a:spcPct val="0"/>
                </a:spcBef>
                <a:spcAft>
                  <a:spcPts val="0"/>
                </a:spcAft>
                <a:buClrTx/>
                <a:buSzTx/>
                <a:buFontTx/>
                <a:buNone/>
                <a:tabLst/>
                <a:defRPr/>
              </a:pPr>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(Stanford Question Answering Dataset)  Primarily for question answering</a:t>
              </a:r>
            </a:p>
          </p:txBody>
        </p:sp>
        <p:sp>
          <p:nvSpPr>
            <p:cNvPr id="10" name="Oval 9">
              <a:extLst>
                <a:ext uri="{FF2B5EF4-FFF2-40B4-BE49-F238E27FC236}">
                  <a16:creationId xmlns:a16="http://schemas.microsoft.com/office/drawing/2014/main" id="{B73D05C1-0455-ADFE-4460-A8D82B3403E4}"/>
                </a:ext>
              </a:extLst>
            </p:cNvPr>
            <p:cNvSpPr/>
            <p:nvPr/>
          </p:nvSpPr>
          <p:spPr>
            <a:xfrm>
              <a:off x="1322687" y="2658701"/>
              <a:ext cx="1250696" cy="1250696"/>
            </a:xfrm>
            <a:prstGeom prst="ellipse">
              <a:avLst/>
            </a:prstGeom>
            <a:noFill/>
            <a:ln w="19050" cap="flat" cmpd="sng" algn="ctr">
              <a:gradFill flip="none" rotWithShape="1">
                <a:gsLst>
                  <a:gs pos="20000">
                    <a:schemeClr val="accent2"/>
                  </a:gs>
                  <a:gs pos="80000">
                    <a:schemeClr val="accent4"/>
                  </a:gs>
                </a:gsLst>
                <a:lin ang="2700000" scaled="1"/>
                <a:tileRect/>
              </a:gradFill>
              <a:prstDash val="solid"/>
              <a:tailEnd type="none"/>
            </a:ln>
            <a:effectLst/>
          </p:spPr>
          <p:txBody>
            <a:bodyPr lIns="45720" tIns="45720" rIns="45720" rtlCol="0" anchor="ctr"/>
            <a:lstStyle/>
            <a:p>
              <a:pPr algn="ctr"/>
              <a:endParaRPr lang="en-US" dirty="0" err="1">
                <a:gradFill flip="none" rotWithShape="1">
                  <a:gsLst>
                    <a:gs pos="20000">
                      <a:schemeClr val="accent2"/>
                    </a:gs>
                    <a:gs pos="80000">
                      <a:schemeClr val="accent4"/>
                    </a:gs>
                  </a:gsLst>
                  <a:lin ang="5400000" scaled="1"/>
                  <a:tileRect/>
                </a:gradFill>
                <a:latin typeface="Amazon Ember Display" panose="020F0603020204020204" pitchFamily="34" charset="0"/>
              </a:endParaRPr>
            </a:p>
          </p:txBody>
        </p:sp>
        <p:grpSp>
          <p:nvGrpSpPr>
            <p:cNvPr id="18" name="Graphic 156">
              <a:extLst>
                <a:ext uri="{FF2B5EF4-FFF2-40B4-BE49-F238E27FC236}">
                  <a16:creationId xmlns:a16="http://schemas.microsoft.com/office/drawing/2014/main" id="{48CF897B-97C5-A12E-66EB-974EB34B18C3}"/>
                </a:ext>
              </a:extLst>
            </p:cNvPr>
            <p:cNvGrpSpPr>
              <a:grpSpLocks noChangeAspect="1"/>
            </p:cNvGrpSpPr>
            <p:nvPr/>
          </p:nvGrpSpPr>
          <p:grpSpPr>
            <a:xfrm>
              <a:off x="1415337" y="2751351"/>
              <a:ext cx="1065396" cy="1065396"/>
              <a:chOff x="3365680" y="4893920"/>
              <a:chExt cx="643689" cy="643689"/>
            </a:xfrm>
          </p:grpSpPr>
          <p:sp>
            <p:nvSpPr>
              <p:cNvPr id="19" name="Freeform: Shape 18">
                <a:extLst>
                  <a:ext uri="{FF2B5EF4-FFF2-40B4-BE49-F238E27FC236}">
                    <a16:creationId xmlns:a16="http://schemas.microsoft.com/office/drawing/2014/main" id="{36E20536-DCAF-B101-4C4A-A3CFEF302286}"/>
                  </a:ext>
                </a:extLst>
              </p:cNvPr>
              <p:cNvSpPr/>
              <p:nvPr/>
            </p:nvSpPr>
            <p:spPr>
              <a:xfrm>
                <a:off x="3741273" y="5145924"/>
                <a:ext cx="9655" cy="83680"/>
              </a:xfrm>
              <a:custGeom>
                <a:avLst/>
                <a:gdLst>
                  <a:gd name="connsiteX0" fmla="*/ 4828 w 9655"/>
                  <a:gd name="connsiteY0" fmla="*/ 4828 h 83679"/>
                  <a:gd name="connsiteX1" fmla="*/ 4828 w 9655"/>
                  <a:gd name="connsiteY1" fmla="*/ 81748 h 83679"/>
                </a:gdLst>
                <a:ahLst/>
                <a:cxnLst>
                  <a:cxn ang="0">
                    <a:pos x="connsiteX0" y="connsiteY0"/>
                  </a:cxn>
                  <a:cxn ang="0">
                    <a:pos x="connsiteX1" y="connsiteY1"/>
                  </a:cxn>
                </a:cxnLst>
                <a:rect l="l" t="t" r="r" b="b"/>
                <a:pathLst>
                  <a:path w="9655" h="83679">
                    <a:moveTo>
                      <a:pt x="4828" y="4828"/>
                    </a:moveTo>
                    <a:lnTo>
                      <a:pt x="4828" y="8174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0" name="Freeform: Shape 19">
                <a:extLst>
                  <a:ext uri="{FF2B5EF4-FFF2-40B4-BE49-F238E27FC236}">
                    <a16:creationId xmlns:a16="http://schemas.microsoft.com/office/drawing/2014/main" id="{33251124-7388-5767-4AD6-65DE105D295A}"/>
                  </a:ext>
                </a:extLst>
              </p:cNvPr>
              <p:cNvSpPr/>
              <p:nvPr/>
            </p:nvSpPr>
            <p:spPr>
              <a:xfrm>
                <a:off x="3834607" y="5148177"/>
                <a:ext cx="28966" cy="86898"/>
              </a:xfrm>
              <a:custGeom>
                <a:avLst/>
                <a:gdLst>
                  <a:gd name="connsiteX0" fmla="*/ 4828 w 28966"/>
                  <a:gd name="connsiteY0" fmla="*/ 4828 h 86898"/>
                  <a:gd name="connsiteX1" fmla="*/ 24138 w 28966"/>
                  <a:gd name="connsiteY1" fmla="*/ 84001 h 86898"/>
                </a:gdLst>
                <a:ahLst/>
                <a:cxnLst>
                  <a:cxn ang="0">
                    <a:pos x="connsiteX0" y="connsiteY0"/>
                  </a:cxn>
                  <a:cxn ang="0">
                    <a:pos x="connsiteX1" y="connsiteY1"/>
                  </a:cxn>
                </a:cxnLst>
                <a:rect l="l" t="t" r="r" b="b"/>
                <a:pathLst>
                  <a:path w="28966" h="86898">
                    <a:moveTo>
                      <a:pt x="4828" y="4828"/>
                    </a:moveTo>
                    <a:lnTo>
                      <a:pt x="24138" y="84001"/>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1" name="Freeform: Shape 20">
                <a:extLst>
                  <a:ext uri="{FF2B5EF4-FFF2-40B4-BE49-F238E27FC236}">
                    <a16:creationId xmlns:a16="http://schemas.microsoft.com/office/drawing/2014/main" id="{1C0A62FC-F99A-0711-1DA2-FC05D2AE7E5A}"/>
                  </a:ext>
                </a:extLst>
              </p:cNvPr>
              <p:cNvSpPr/>
              <p:nvPr/>
            </p:nvSpPr>
            <p:spPr>
              <a:xfrm>
                <a:off x="3618972" y="5036175"/>
                <a:ext cx="57932" cy="9655"/>
              </a:xfrm>
              <a:custGeom>
                <a:avLst/>
                <a:gdLst>
                  <a:gd name="connsiteX0" fmla="*/ 4828 w 57932"/>
                  <a:gd name="connsiteY0" fmla="*/ 4828 h 9655"/>
                  <a:gd name="connsiteX1" fmla="*/ 54070 w 57932"/>
                  <a:gd name="connsiteY1" fmla="*/ 4828 h 9655"/>
                </a:gdLst>
                <a:ahLst/>
                <a:cxnLst>
                  <a:cxn ang="0">
                    <a:pos x="connsiteX0" y="connsiteY0"/>
                  </a:cxn>
                  <a:cxn ang="0">
                    <a:pos x="connsiteX1" y="connsiteY1"/>
                  </a:cxn>
                </a:cxnLst>
                <a:rect l="l" t="t" r="r" b="b"/>
                <a:pathLst>
                  <a:path w="57932" h="9655">
                    <a:moveTo>
                      <a:pt x="4828" y="4828"/>
                    </a:moveTo>
                    <a:lnTo>
                      <a:pt x="54070"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2" name="Freeform: Shape 21">
                <a:extLst>
                  <a:ext uri="{FF2B5EF4-FFF2-40B4-BE49-F238E27FC236}">
                    <a16:creationId xmlns:a16="http://schemas.microsoft.com/office/drawing/2014/main" id="{8441E7A0-D32E-D58A-21BD-84300E74397C}"/>
                  </a:ext>
                </a:extLst>
              </p:cNvPr>
              <p:cNvSpPr/>
              <p:nvPr/>
            </p:nvSpPr>
            <p:spPr>
              <a:xfrm>
                <a:off x="3635064" y="5126935"/>
                <a:ext cx="25748" cy="99772"/>
              </a:xfrm>
              <a:custGeom>
                <a:avLst/>
                <a:gdLst>
                  <a:gd name="connsiteX0" fmla="*/ 4828 w 25747"/>
                  <a:gd name="connsiteY0" fmla="*/ 97197 h 99771"/>
                  <a:gd name="connsiteX1" fmla="*/ 4828 w 25747"/>
                  <a:gd name="connsiteY1" fmla="*/ 4828 h 99771"/>
                  <a:gd name="connsiteX2" fmla="*/ 21885 w 25747"/>
                  <a:gd name="connsiteY2" fmla="*/ 4828 h 99771"/>
                  <a:gd name="connsiteX3" fmla="*/ 21885 w 25747"/>
                  <a:gd name="connsiteY3" fmla="*/ 93657 h 99771"/>
                </a:gdLst>
                <a:ahLst/>
                <a:cxnLst>
                  <a:cxn ang="0">
                    <a:pos x="connsiteX0" y="connsiteY0"/>
                  </a:cxn>
                  <a:cxn ang="0">
                    <a:pos x="connsiteX1" y="connsiteY1"/>
                  </a:cxn>
                  <a:cxn ang="0">
                    <a:pos x="connsiteX2" y="connsiteY2"/>
                  </a:cxn>
                  <a:cxn ang="0">
                    <a:pos x="connsiteX3" y="connsiteY3"/>
                  </a:cxn>
                </a:cxnLst>
                <a:rect l="l" t="t" r="r" b="b"/>
                <a:pathLst>
                  <a:path w="25747" h="99771">
                    <a:moveTo>
                      <a:pt x="4828" y="97197"/>
                    </a:moveTo>
                    <a:lnTo>
                      <a:pt x="4828" y="4828"/>
                    </a:lnTo>
                    <a:lnTo>
                      <a:pt x="21885" y="4828"/>
                    </a:lnTo>
                    <a:lnTo>
                      <a:pt x="21885" y="93657"/>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3" name="Freeform: Shape 22">
                <a:extLst>
                  <a:ext uri="{FF2B5EF4-FFF2-40B4-BE49-F238E27FC236}">
                    <a16:creationId xmlns:a16="http://schemas.microsoft.com/office/drawing/2014/main" id="{86D512F7-86C3-82F0-BA9B-B42F03616B82}"/>
                  </a:ext>
                </a:extLst>
              </p:cNvPr>
              <p:cNvSpPr/>
              <p:nvPr/>
            </p:nvSpPr>
            <p:spPr>
              <a:xfrm>
                <a:off x="3483475" y="5321008"/>
                <a:ext cx="41840" cy="80461"/>
              </a:xfrm>
              <a:custGeom>
                <a:avLst/>
                <a:gdLst>
                  <a:gd name="connsiteX0" fmla="*/ 39587 w 41839"/>
                  <a:gd name="connsiteY0" fmla="*/ 77243 h 80461"/>
                  <a:gd name="connsiteX1" fmla="*/ 11908 w 41839"/>
                  <a:gd name="connsiteY1" fmla="*/ 77243 h 80461"/>
                  <a:gd name="connsiteX2" fmla="*/ 4828 w 41839"/>
                  <a:gd name="connsiteY2" fmla="*/ 70162 h 80461"/>
                  <a:gd name="connsiteX3" fmla="*/ 4828 w 41839"/>
                  <a:gd name="connsiteY3" fmla="*/ 4828 h 80461"/>
                </a:gdLst>
                <a:ahLst/>
                <a:cxnLst>
                  <a:cxn ang="0">
                    <a:pos x="connsiteX0" y="connsiteY0"/>
                  </a:cxn>
                  <a:cxn ang="0">
                    <a:pos x="connsiteX1" y="connsiteY1"/>
                  </a:cxn>
                  <a:cxn ang="0">
                    <a:pos x="connsiteX2" y="connsiteY2"/>
                  </a:cxn>
                  <a:cxn ang="0">
                    <a:pos x="connsiteX3" y="connsiteY3"/>
                  </a:cxn>
                </a:cxnLst>
                <a:rect l="l" t="t" r="r" b="b"/>
                <a:pathLst>
                  <a:path w="41839" h="80461">
                    <a:moveTo>
                      <a:pt x="39587" y="77243"/>
                    </a:moveTo>
                    <a:lnTo>
                      <a:pt x="11908" y="77243"/>
                    </a:lnTo>
                    <a:cubicBezTo>
                      <a:pt x="8046" y="77243"/>
                      <a:pt x="4828" y="74024"/>
                      <a:pt x="4828" y="70162"/>
                    </a:cubicBezTo>
                    <a:lnTo>
                      <a:pt x="4828"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4" name="Freeform: Shape 23">
                <a:extLst>
                  <a:ext uri="{FF2B5EF4-FFF2-40B4-BE49-F238E27FC236}">
                    <a16:creationId xmlns:a16="http://schemas.microsoft.com/office/drawing/2014/main" id="{6F32075C-E5AE-27A5-8090-82C38844416A}"/>
                  </a:ext>
                </a:extLst>
              </p:cNvPr>
              <p:cNvSpPr/>
              <p:nvPr/>
            </p:nvSpPr>
            <p:spPr>
              <a:xfrm>
                <a:off x="3483475" y="5074797"/>
                <a:ext cx="102990" cy="186670"/>
              </a:xfrm>
              <a:custGeom>
                <a:avLst/>
                <a:gdLst>
                  <a:gd name="connsiteX0" fmla="*/ 4828 w 102990"/>
                  <a:gd name="connsiteY0" fmla="*/ 184417 h 186669"/>
                  <a:gd name="connsiteX1" fmla="*/ 4828 w 102990"/>
                  <a:gd name="connsiteY1" fmla="*/ 11908 h 186669"/>
                  <a:gd name="connsiteX2" fmla="*/ 11908 w 102990"/>
                  <a:gd name="connsiteY2" fmla="*/ 4828 h 186669"/>
                  <a:gd name="connsiteX3" fmla="*/ 93979 w 102990"/>
                  <a:gd name="connsiteY3" fmla="*/ 4828 h 186669"/>
                  <a:gd name="connsiteX4" fmla="*/ 101059 w 102990"/>
                  <a:gd name="connsiteY4" fmla="*/ 11908 h 1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90" h="186669">
                    <a:moveTo>
                      <a:pt x="4828" y="184417"/>
                    </a:moveTo>
                    <a:lnTo>
                      <a:pt x="4828" y="11908"/>
                    </a:lnTo>
                    <a:cubicBezTo>
                      <a:pt x="4828" y="8046"/>
                      <a:pt x="8046" y="4828"/>
                      <a:pt x="11908" y="4828"/>
                    </a:cubicBezTo>
                    <a:lnTo>
                      <a:pt x="93979" y="4828"/>
                    </a:lnTo>
                    <a:cubicBezTo>
                      <a:pt x="97841" y="4828"/>
                      <a:pt x="101059" y="8046"/>
                      <a:pt x="101059" y="11908"/>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5" name="Freeform: Shape 24">
                <a:extLst>
                  <a:ext uri="{FF2B5EF4-FFF2-40B4-BE49-F238E27FC236}">
                    <a16:creationId xmlns:a16="http://schemas.microsoft.com/office/drawing/2014/main" id="{66F9AAEC-2738-C84E-C52B-06C27A638D89}"/>
                  </a:ext>
                </a:extLst>
              </p:cNvPr>
              <p:cNvSpPr/>
              <p:nvPr/>
            </p:nvSpPr>
            <p:spPr>
              <a:xfrm>
                <a:off x="3531430" y="5168132"/>
                <a:ext cx="9655" cy="83680"/>
              </a:xfrm>
              <a:custGeom>
                <a:avLst/>
                <a:gdLst>
                  <a:gd name="connsiteX0" fmla="*/ 4828 w 9655"/>
                  <a:gd name="connsiteY0" fmla="*/ 4828 h 83679"/>
                  <a:gd name="connsiteX1" fmla="*/ 4828 w 9655"/>
                  <a:gd name="connsiteY1" fmla="*/ 79496 h 83679"/>
                </a:gdLst>
                <a:ahLst/>
                <a:cxnLst>
                  <a:cxn ang="0">
                    <a:pos x="connsiteX0" y="connsiteY0"/>
                  </a:cxn>
                  <a:cxn ang="0">
                    <a:pos x="connsiteX1" y="connsiteY1"/>
                  </a:cxn>
                </a:cxnLst>
                <a:rect l="l" t="t" r="r" b="b"/>
                <a:pathLst>
                  <a:path w="9655" h="83679">
                    <a:moveTo>
                      <a:pt x="4828" y="4828"/>
                    </a:moveTo>
                    <a:lnTo>
                      <a:pt x="4828" y="79496"/>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6" name="Freeform: Shape 25">
                <a:extLst>
                  <a:ext uri="{FF2B5EF4-FFF2-40B4-BE49-F238E27FC236}">
                    <a16:creationId xmlns:a16="http://schemas.microsoft.com/office/drawing/2014/main" id="{F883F5C4-8B3A-8CD6-F61A-3EF81ED92DC2}"/>
                  </a:ext>
                </a:extLst>
              </p:cNvPr>
              <p:cNvSpPr/>
              <p:nvPr/>
            </p:nvSpPr>
            <p:spPr>
              <a:xfrm>
                <a:off x="3707157" y="5019439"/>
                <a:ext cx="77243" cy="212417"/>
              </a:xfrm>
              <a:custGeom>
                <a:avLst/>
                <a:gdLst>
                  <a:gd name="connsiteX0" fmla="*/ 4828 w 77242"/>
                  <a:gd name="connsiteY0" fmla="*/ 201153 h 212417"/>
                  <a:gd name="connsiteX1" fmla="*/ 4828 w 77242"/>
                  <a:gd name="connsiteY1" fmla="*/ 11908 h 212417"/>
                  <a:gd name="connsiteX2" fmla="*/ 11908 w 77242"/>
                  <a:gd name="connsiteY2" fmla="*/ 4828 h 212417"/>
                  <a:gd name="connsiteX3" fmla="*/ 65334 w 77242"/>
                  <a:gd name="connsiteY3" fmla="*/ 4828 h 212417"/>
                  <a:gd name="connsiteX4" fmla="*/ 72415 w 77242"/>
                  <a:gd name="connsiteY4" fmla="*/ 11908 h 212417"/>
                  <a:gd name="connsiteX5" fmla="*/ 72415 w 77242"/>
                  <a:gd name="connsiteY5" fmla="*/ 208233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2" h="212417">
                    <a:moveTo>
                      <a:pt x="4828" y="201153"/>
                    </a:moveTo>
                    <a:lnTo>
                      <a:pt x="4828" y="11908"/>
                    </a:lnTo>
                    <a:cubicBezTo>
                      <a:pt x="4828" y="8046"/>
                      <a:pt x="8046" y="4828"/>
                      <a:pt x="11908" y="4828"/>
                    </a:cubicBezTo>
                    <a:lnTo>
                      <a:pt x="65334" y="4828"/>
                    </a:lnTo>
                    <a:cubicBezTo>
                      <a:pt x="69197" y="4828"/>
                      <a:pt x="72415" y="8046"/>
                      <a:pt x="72415" y="11908"/>
                    </a:cubicBezTo>
                    <a:lnTo>
                      <a:pt x="72415" y="208233"/>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7" name="Freeform: Shape 26">
                <a:extLst>
                  <a:ext uri="{FF2B5EF4-FFF2-40B4-BE49-F238E27FC236}">
                    <a16:creationId xmlns:a16="http://schemas.microsoft.com/office/drawing/2014/main" id="{5D19B307-F245-9B53-48DB-523D5366A7E1}"/>
                  </a:ext>
                </a:extLst>
              </p:cNvPr>
              <p:cNvSpPr/>
              <p:nvPr/>
            </p:nvSpPr>
            <p:spPr>
              <a:xfrm>
                <a:off x="3847803" y="5317467"/>
                <a:ext cx="90116" cy="83680"/>
              </a:xfrm>
              <a:custGeom>
                <a:avLst/>
                <a:gdLst>
                  <a:gd name="connsiteX0" fmla="*/ 71771 w 90116"/>
                  <a:gd name="connsiteY0" fmla="*/ 4828 h 83679"/>
                  <a:gd name="connsiteX1" fmla="*/ 85289 w 90116"/>
                  <a:gd name="connsiteY1" fmla="*/ 60507 h 83679"/>
                  <a:gd name="connsiteX2" fmla="*/ 80139 w 90116"/>
                  <a:gd name="connsiteY2" fmla="*/ 69197 h 83679"/>
                  <a:gd name="connsiteX3" fmla="*/ 28322 w 90116"/>
                  <a:gd name="connsiteY3" fmla="*/ 81748 h 83679"/>
                  <a:gd name="connsiteX4" fmla="*/ 19632 w 90116"/>
                  <a:gd name="connsiteY4" fmla="*/ 76599 h 83679"/>
                  <a:gd name="connsiteX5" fmla="*/ 4828 w 90116"/>
                  <a:gd name="connsiteY5" fmla="*/ 15448 h 83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16" h="83679">
                    <a:moveTo>
                      <a:pt x="71771" y="4828"/>
                    </a:moveTo>
                    <a:lnTo>
                      <a:pt x="85289" y="60507"/>
                    </a:lnTo>
                    <a:cubicBezTo>
                      <a:pt x="86254" y="64369"/>
                      <a:pt x="84001" y="68231"/>
                      <a:pt x="80139" y="69197"/>
                    </a:cubicBezTo>
                    <a:lnTo>
                      <a:pt x="28322" y="81748"/>
                    </a:lnTo>
                    <a:cubicBezTo>
                      <a:pt x="24460" y="82714"/>
                      <a:pt x="20598" y="80461"/>
                      <a:pt x="19632" y="76599"/>
                    </a:cubicBezTo>
                    <a:lnTo>
                      <a:pt x="4828" y="1544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8" name="Freeform: Shape 27">
                <a:extLst>
                  <a:ext uri="{FF2B5EF4-FFF2-40B4-BE49-F238E27FC236}">
                    <a16:creationId xmlns:a16="http://schemas.microsoft.com/office/drawing/2014/main" id="{BFC677ED-A602-033F-CB11-88D25CD73BC5}"/>
                  </a:ext>
                </a:extLst>
              </p:cNvPr>
              <p:cNvSpPr/>
              <p:nvPr/>
            </p:nvSpPr>
            <p:spPr>
              <a:xfrm>
                <a:off x="3777418" y="5018251"/>
                <a:ext cx="125519" cy="228510"/>
              </a:xfrm>
              <a:custGeom>
                <a:avLst/>
                <a:gdLst>
                  <a:gd name="connsiteX0" fmla="*/ 47856 w 125519"/>
                  <a:gd name="connsiteY0" fmla="*/ 202341 h 228509"/>
                  <a:gd name="connsiteX1" fmla="*/ 5051 w 125519"/>
                  <a:gd name="connsiteY1" fmla="*/ 26292 h 228509"/>
                  <a:gd name="connsiteX2" fmla="*/ 10200 w 125519"/>
                  <a:gd name="connsiteY2" fmla="*/ 17603 h 228509"/>
                  <a:gd name="connsiteX3" fmla="*/ 62017 w 125519"/>
                  <a:gd name="connsiteY3" fmla="*/ 5051 h 228509"/>
                  <a:gd name="connsiteX4" fmla="*/ 70707 w 125519"/>
                  <a:gd name="connsiteY4" fmla="*/ 10200 h 228509"/>
                  <a:gd name="connsiteX5" fmla="*/ 123489 w 125519"/>
                  <a:gd name="connsiteY5" fmla="*/ 226802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228509">
                    <a:moveTo>
                      <a:pt x="47856" y="202341"/>
                    </a:moveTo>
                    <a:lnTo>
                      <a:pt x="5051" y="26292"/>
                    </a:lnTo>
                    <a:cubicBezTo>
                      <a:pt x="4085" y="22430"/>
                      <a:pt x="6338" y="18568"/>
                      <a:pt x="10200" y="17603"/>
                    </a:cubicBezTo>
                    <a:lnTo>
                      <a:pt x="62017" y="5051"/>
                    </a:lnTo>
                    <a:cubicBezTo>
                      <a:pt x="65879" y="4085"/>
                      <a:pt x="69741" y="6338"/>
                      <a:pt x="70707" y="10200"/>
                    </a:cubicBezTo>
                    <a:lnTo>
                      <a:pt x="123489" y="226802"/>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29" name="Freeform: Shape 28">
                <a:extLst>
                  <a:ext uri="{FF2B5EF4-FFF2-40B4-BE49-F238E27FC236}">
                    <a16:creationId xmlns:a16="http://schemas.microsoft.com/office/drawing/2014/main" id="{4FB1E202-98F1-E524-F115-6C1B443851EB}"/>
                  </a:ext>
                </a:extLst>
              </p:cNvPr>
              <p:cNvSpPr/>
              <p:nvPr/>
            </p:nvSpPr>
            <p:spPr>
              <a:xfrm>
                <a:off x="3580028" y="4991761"/>
                <a:ext cx="135175" cy="251039"/>
              </a:xfrm>
              <a:custGeom>
                <a:avLst/>
                <a:gdLst>
                  <a:gd name="connsiteX0" fmla="*/ 4828 w 135174"/>
                  <a:gd name="connsiteY0" fmla="*/ 246855 h 251038"/>
                  <a:gd name="connsiteX1" fmla="*/ 4828 w 135174"/>
                  <a:gd name="connsiteY1" fmla="*/ 11908 h 251038"/>
                  <a:gd name="connsiteX2" fmla="*/ 11908 w 135174"/>
                  <a:gd name="connsiteY2" fmla="*/ 4828 h 251038"/>
                  <a:gd name="connsiteX3" fmla="*/ 124876 w 135174"/>
                  <a:gd name="connsiteY3" fmla="*/ 4828 h 251038"/>
                  <a:gd name="connsiteX4" fmla="*/ 131956 w 135174"/>
                  <a:gd name="connsiteY4" fmla="*/ 11908 h 251038"/>
                  <a:gd name="connsiteX5" fmla="*/ 131956 w 135174"/>
                  <a:gd name="connsiteY5" fmla="*/ 228831 h 25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174" h="251038">
                    <a:moveTo>
                      <a:pt x="4828" y="246855"/>
                    </a:moveTo>
                    <a:lnTo>
                      <a:pt x="4828" y="11908"/>
                    </a:lnTo>
                    <a:cubicBezTo>
                      <a:pt x="4828" y="8046"/>
                      <a:pt x="8046" y="4828"/>
                      <a:pt x="11908" y="4828"/>
                    </a:cubicBezTo>
                    <a:lnTo>
                      <a:pt x="124876" y="4828"/>
                    </a:lnTo>
                    <a:cubicBezTo>
                      <a:pt x="128738" y="4828"/>
                      <a:pt x="131956" y="8046"/>
                      <a:pt x="131956" y="11908"/>
                    </a:cubicBezTo>
                    <a:lnTo>
                      <a:pt x="131956" y="228831"/>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0" name="Freeform: Shape 29">
                <a:extLst>
                  <a:ext uri="{FF2B5EF4-FFF2-40B4-BE49-F238E27FC236}">
                    <a16:creationId xmlns:a16="http://schemas.microsoft.com/office/drawing/2014/main" id="{485ABEF5-484A-7159-E1B4-1276E54DC047}"/>
                  </a:ext>
                </a:extLst>
              </p:cNvPr>
              <p:cNvSpPr/>
              <p:nvPr/>
            </p:nvSpPr>
            <p:spPr>
              <a:xfrm>
                <a:off x="3618972" y="5019439"/>
                <a:ext cx="57932" cy="9655"/>
              </a:xfrm>
              <a:custGeom>
                <a:avLst/>
                <a:gdLst>
                  <a:gd name="connsiteX0" fmla="*/ 4828 w 57932"/>
                  <a:gd name="connsiteY0" fmla="*/ 4828 h 9655"/>
                  <a:gd name="connsiteX1" fmla="*/ 54070 w 57932"/>
                  <a:gd name="connsiteY1" fmla="*/ 4828 h 9655"/>
                </a:gdLst>
                <a:ahLst/>
                <a:cxnLst>
                  <a:cxn ang="0">
                    <a:pos x="connsiteX0" y="connsiteY0"/>
                  </a:cxn>
                  <a:cxn ang="0">
                    <a:pos x="connsiteX1" y="connsiteY1"/>
                  </a:cxn>
                </a:cxnLst>
                <a:rect l="l" t="t" r="r" b="b"/>
                <a:pathLst>
                  <a:path w="57932" h="9655">
                    <a:moveTo>
                      <a:pt x="4828" y="4828"/>
                    </a:moveTo>
                    <a:lnTo>
                      <a:pt x="54070"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1" name="Freeform: Shape 30">
                <a:extLst>
                  <a:ext uri="{FF2B5EF4-FFF2-40B4-BE49-F238E27FC236}">
                    <a16:creationId xmlns:a16="http://schemas.microsoft.com/office/drawing/2014/main" id="{2197DBC1-06C6-764C-23ED-28CA8A73C44E}"/>
                  </a:ext>
                </a:extLst>
              </p:cNvPr>
              <p:cNvSpPr/>
              <p:nvPr/>
            </p:nvSpPr>
            <p:spPr>
              <a:xfrm>
                <a:off x="3542694" y="5328088"/>
                <a:ext cx="280005" cy="109427"/>
              </a:xfrm>
              <a:custGeom>
                <a:avLst/>
                <a:gdLst>
                  <a:gd name="connsiteX0" fmla="*/ 34116 w 280004"/>
                  <a:gd name="connsiteY0" fmla="*/ 4828 h 109427"/>
                  <a:gd name="connsiteX1" fmla="*/ 4828 w 280004"/>
                  <a:gd name="connsiteY1" fmla="*/ 81749 h 109427"/>
                  <a:gd name="connsiteX2" fmla="*/ 140968 w 280004"/>
                  <a:gd name="connsiteY2" fmla="*/ 106852 h 109427"/>
                  <a:gd name="connsiteX3" fmla="*/ 277108 w 280004"/>
                  <a:gd name="connsiteY3" fmla="*/ 81749 h 109427"/>
                  <a:gd name="connsiteX4" fmla="*/ 249751 w 280004"/>
                  <a:gd name="connsiteY4" fmla="*/ 8046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4" h="109427">
                    <a:moveTo>
                      <a:pt x="34116" y="4828"/>
                    </a:moveTo>
                    <a:cubicBezTo>
                      <a:pt x="19954" y="28966"/>
                      <a:pt x="9977" y="56323"/>
                      <a:pt x="4828" y="81749"/>
                    </a:cubicBezTo>
                    <a:cubicBezTo>
                      <a:pt x="44415" y="100737"/>
                      <a:pt x="91082" y="106852"/>
                      <a:pt x="140968" y="106852"/>
                    </a:cubicBezTo>
                    <a:cubicBezTo>
                      <a:pt x="190854" y="106852"/>
                      <a:pt x="237521" y="100737"/>
                      <a:pt x="277108" y="81749"/>
                    </a:cubicBezTo>
                    <a:cubicBezTo>
                      <a:pt x="272280" y="57288"/>
                      <a:pt x="262947" y="31541"/>
                      <a:pt x="249751" y="8046"/>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2" name="Freeform: Shape 31">
                <a:extLst>
                  <a:ext uri="{FF2B5EF4-FFF2-40B4-BE49-F238E27FC236}">
                    <a16:creationId xmlns:a16="http://schemas.microsoft.com/office/drawing/2014/main" id="{686BDD35-8A08-70B6-148A-6C553AB098ED}"/>
                  </a:ext>
                </a:extLst>
              </p:cNvPr>
              <p:cNvSpPr/>
              <p:nvPr/>
            </p:nvSpPr>
            <p:spPr>
              <a:xfrm>
                <a:off x="3665961" y="5389882"/>
                <a:ext cx="131956" cy="22529"/>
              </a:xfrm>
              <a:custGeom>
                <a:avLst/>
                <a:gdLst>
                  <a:gd name="connsiteX0" fmla="*/ 4828 w 131956"/>
                  <a:gd name="connsiteY0" fmla="*/ 19632 h 22529"/>
                  <a:gd name="connsiteX1" fmla="*/ 17701 w 131956"/>
                  <a:gd name="connsiteY1" fmla="*/ 19632 h 22529"/>
                  <a:gd name="connsiteX2" fmla="*/ 128416 w 131956"/>
                  <a:gd name="connsiteY2" fmla="*/ 4828 h 22529"/>
                </a:gdLst>
                <a:ahLst/>
                <a:cxnLst>
                  <a:cxn ang="0">
                    <a:pos x="connsiteX0" y="connsiteY0"/>
                  </a:cxn>
                  <a:cxn ang="0">
                    <a:pos x="connsiteX1" y="connsiteY1"/>
                  </a:cxn>
                  <a:cxn ang="0">
                    <a:pos x="connsiteX2" y="connsiteY2"/>
                  </a:cxn>
                </a:cxnLst>
                <a:rect l="l" t="t" r="r" b="b"/>
                <a:pathLst>
                  <a:path w="131956" h="22529">
                    <a:moveTo>
                      <a:pt x="4828" y="19632"/>
                    </a:moveTo>
                    <a:cubicBezTo>
                      <a:pt x="9012" y="19632"/>
                      <a:pt x="13517" y="19632"/>
                      <a:pt x="17701" y="19632"/>
                    </a:cubicBezTo>
                    <a:cubicBezTo>
                      <a:pt x="57288" y="19632"/>
                      <a:pt x="94944" y="15770"/>
                      <a:pt x="128416" y="4828"/>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3" name="Freeform: Shape 32">
                <a:extLst>
                  <a:ext uri="{FF2B5EF4-FFF2-40B4-BE49-F238E27FC236}">
                    <a16:creationId xmlns:a16="http://schemas.microsoft.com/office/drawing/2014/main" id="{876876F0-EAD5-21B9-C25F-A47C59D1CB63}"/>
                  </a:ext>
                </a:extLst>
              </p:cNvPr>
              <p:cNvSpPr/>
              <p:nvPr/>
            </p:nvSpPr>
            <p:spPr>
              <a:xfrm>
                <a:off x="3624443" y="5402112"/>
                <a:ext cx="38621" cy="9655"/>
              </a:xfrm>
              <a:custGeom>
                <a:avLst/>
                <a:gdLst>
                  <a:gd name="connsiteX0" fmla="*/ 4828 w 38621"/>
                  <a:gd name="connsiteY0" fmla="*/ 4828 h 9655"/>
                  <a:gd name="connsiteX1" fmla="*/ 35081 w 38621"/>
                  <a:gd name="connsiteY1" fmla="*/ 7081 h 9655"/>
                </a:gdLst>
                <a:ahLst/>
                <a:cxnLst>
                  <a:cxn ang="0">
                    <a:pos x="connsiteX0" y="connsiteY0"/>
                  </a:cxn>
                  <a:cxn ang="0">
                    <a:pos x="connsiteX1" y="connsiteY1"/>
                  </a:cxn>
                </a:cxnLst>
                <a:rect l="l" t="t" r="r" b="b"/>
                <a:pathLst>
                  <a:path w="38621" h="9655">
                    <a:moveTo>
                      <a:pt x="4828" y="4828"/>
                    </a:moveTo>
                    <a:cubicBezTo>
                      <a:pt x="14805" y="6115"/>
                      <a:pt x="24782" y="6759"/>
                      <a:pt x="35081" y="7081"/>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4" name="Freeform: Shape 33">
                <a:extLst>
                  <a:ext uri="{FF2B5EF4-FFF2-40B4-BE49-F238E27FC236}">
                    <a16:creationId xmlns:a16="http://schemas.microsoft.com/office/drawing/2014/main" id="{26D931D7-8A63-D4AC-CBBB-F24BE11EA44E}"/>
                  </a:ext>
                </a:extLst>
              </p:cNvPr>
              <p:cNvSpPr/>
              <p:nvPr/>
            </p:nvSpPr>
            <p:spPr>
              <a:xfrm>
                <a:off x="3567155" y="5389561"/>
                <a:ext cx="51495" cy="19311"/>
              </a:xfrm>
              <a:custGeom>
                <a:avLst/>
                <a:gdLst>
                  <a:gd name="connsiteX0" fmla="*/ 4828 w 51495"/>
                  <a:gd name="connsiteY0" fmla="*/ 4828 h 19310"/>
                  <a:gd name="connsiteX1" fmla="*/ 48599 w 51495"/>
                  <a:gd name="connsiteY1" fmla="*/ 15127 h 19310"/>
                </a:gdLst>
                <a:ahLst/>
                <a:cxnLst>
                  <a:cxn ang="0">
                    <a:pos x="connsiteX0" y="connsiteY0"/>
                  </a:cxn>
                  <a:cxn ang="0">
                    <a:pos x="connsiteX1" y="connsiteY1"/>
                  </a:cxn>
                </a:cxnLst>
                <a:rect l="l" t="t" r="r" b="b"/>
                <a:pathLst>
                  <a:path w="51495" h="19310">
                    <a:moveTo>
                      <a:pt x="4828" y="4828"/>
                    </a:moveTo>
                    <a:cubicBezTo>
                      <a:pt x="18667" y="9655"/>
                      <a:pt x="33472" y="12874"/>
                      <a:pt x="48599" y="15127"/>
                    </a:cubicBez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5" name="Freeform: Shape 34">
                <a:extLst>
                  <a:ext uri="{FF2B5EF4-FFF2-40B4-BE49-F238E27FC236}">
                    <a16:creationId xmlns:a16="http://schemas.microsoft.com/office/drawing/2014/main" id="{8ABD18C6-DE40-4289-9533-941BCB0F4328}"/>
                  </a:ext>
                </a:extLst>
              </p:cNvPr>
              <p:cNvSpPr/>
              <p:nvPr/>
            </p:nvSpPr>
            <p:spPr>
              <a:xfrm>
                <a:off x="3436486" y="5233868"/>
                <a:ext cx="498859" cy="109427"/>
              </a:xfrm>
              <a:custGeom>
                <a:avLst/>
                <a:gdLst>
                  <a:gd name="connsiteX0" fmla="*/ 370121 w 498858"/>
                  <a:gd name="connsiteY0" fmla="*/ 31782 h 109427"/>
                  <a:gd name="connsiteX1" fmla="*/ 496606 w 498858"/>
                  <a:gd name="connsiteY1" fmla="*/ 59783 h 109427"/>
                  <a:gd name="connsiteX2" fmla="*/ 252326 w 498858"/>
                  <a:gd name="connsiteY2" fmla="*/ 105485 h 109427"/>
                  <a:gd name="connsiteX3" fmla="*/ 249108 w 498858"/>
                  <a:gd name="connsiteY3" fmla="*/ 105485 h 109427"/>
                  <a:gd name="connsiteX4" fmla="*/ 4828 w 498858"/>
                  <a:gd name="connsiteY4" fmla="*/ 59783 h 109427"/>
                  <a:gd name="connsiteX5" fmla="*/ 248786 w 498858"/>
                  <a:gd name="connsiteY5" fmla="*/ 5069 h 109427"/>
                  <a:gd name="connsiteX6" fmla="*/ 252648 w 498858"/>
                  <a:gd name="connsiteY6" fmla="*/ 5069 h 109427"/>
                  <a:gd name="connsiteX7" fmla="*/ 327960 w 498858"/>
                  <a:gd name="connsiteY7" fmla="*/ 22449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858" h="109427">
                    <a:moveTo>
                      <a:pt x="370121" y="31782"/>
                    </a:moveTo>
                    <a:lnTo>
                      <a:pt x="496606" y="59783"/>
                    </a:lnTo>
                    <a:lnTo>
                      <a:pt x="252326" y="105485"/>
                    </a:lnTo>
                    <a:cubicBezTo>
                      <a:pt x="251361" y="105806"/>
                      <a:pt x="250073" y="105806"/>
                      <a:pt x="249108" y="105485"/>
                    </a:cubicBezTo>
                    <a:lnTo>
                      <a:pt x="4828" y="59783"/>
                    </a:lnTo>
                    <a:lnTo>
                      <a:pt x="248786" y="5069"/>
                    </a:lnTo>
                    <a:cubicBezTo>
                      <a:pt x="250073" y="4747"/>
                      <a:pt x="251361" y="4747"/>
                      <a:pt x="252648" y="5069"/>
                    </a:cubicBezTo>
                    <a:lnTo>
                      <a:pt x="327960" y="22449"/>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6" name="Freeform: Shape 35">
                <a:extLst>
                  <a:ext uri="{FF2B5EF4-FFF2-40B4-BE49-F238E27FC236}">
                    <a16:creationId xmlns:a16="http://schemas.microsoft.com/office/drawing/2014/main" id="{57F824D6-C900-BDA3-1475-87FC93B5A40C}"/>
                  </a:ext>
                </a:extLst>
              </p:cNvPr>
              <p:cNvSpPr/>
              <p:nvPr/>
            </p:nvSpPr>
            <p:spPr>
              <a:xfrm>
                <a:off x="3696536" y="5240305"/>
                <a:ext cx="160922" cy="48277"/>
              </a:xfrm>
              <a:custGeom>
                <a:avLst/>
                <a:gdLst>
                  <a:gd name="connsiteX0" fmla="*/ 11265 w 160922"/>
                  <a:gd name="connsiteY0" fmla="*/ 44334 h 48276"/>
                  <a:gd name="connsiteX1" fmla="*/ 156416 w 160922"/>
                  <a:gd name="connsiteY1" fmla="*/ 15690 h 48276"/>
                  <a:gd name="connsiteX2" fmla="*/ 127450 w 160922"/>
                  <a:gd name="connsiteY2" fmla="*/ 5069 h 48276"/>
                  <a:gd name="connsiteX3" fmla="*/ 125519 w 160922"/>
                  <a:gd name="connsiteY3" fmla="*/ 5069 h 48276"/>
                  <a:gd name="connsiteX4" fmla="*/ 4828 w 160922"/>
                  <a:gd name="connsiteY4" fmla="*/ 28564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922" h="48276">
                    <a:moveTo>
                      <a:pt x="11265" y="44334"/>
                    </a:moveTo>
                    <a:lnTo>
                      <a:pt x="156416" y="15690"/>
                    </a:lnTo>
                    <a:lnTo>
                      <a:pt x="127450" y="5069"/>
                    </a:lnTo>
                    <a:cubicBezTo>
                      <a:pt x="126807" y="4747"/>
                      <a:pt x="126163" y="4747"/>
                      <a:pt x="125519" y="5069"/>
                    </a:cubicBezTo>
                    <a:lnTo>
                      <a:pt x="4828" y="28564"/>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7" name="Freeform: Shape 36">
                <a:extLst>
                  <a:ext uri="{FF2B5EF4-FFF2-40B4-BE49-F238E27FC236}">
                    <a16:creationId xmlns:a16="http://schemas.microsoft.com/office/drawing/2014/main" id="{0BBB187D-2EF9-3823-66EB-82BC80F67617}"/>
                  </a:ext>
                </a:extLst>
              </p:cNvPr>
              <p:cNvSpPr/>
              <p:nvPr/>
            </p:nvSpPr>
            <p:spPr>
              <a:xfrm>
                <a:off x="3661455" y="5261788"/>
                <a:ext cx="51495" cy="32184"/>
              </a:xfrm>
              <a:custGeom>
                <a:avLst/>
                <a:gdLst>
                  <a:gd name="connsiteX0" fmla="*/ 48599 w 51495"/>
                  <a:gd name="connsiteY0" fmla="*/ 17058 h 32184"/>
                  <a:gd name="connsiteX1" fmla="*/ 26713 w 51495"/>
                  <a:gd name="connsiteY1" fmla="*/ 29288 h 32184"/>
                  <a:gd name="connsiteX2" fmla="*/ 4828 w 51495"/>
                  <a:gd name="connsiteY2" fmla="*/ 17058 h 32184"/>
                  <a:gd name="connsiteX3" fmla="*/ 26713 w 51495"/>
                  <a:gd name="connsiteY3" fmla="*/ 4828 h 32184"/>
                  <a:gd name="connsiteX4" fmla="*/ 48599 w 51495"/>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32184">
                    <a:moveTo>
                      <a:pt x="48599" y="17058"/>
                    </a:moveTo>
                    <a:cubicBezTo>
                      <a:pt x="48599" y="23812"/>
                      <a:pt x="38800" y="29288"/>
                      <a:pt x="26713" y="29288"/>
                    </a:cubicBezTo>
                    <a:cubicBezTo>
                      <a:pt x="14626" y="29288"/>
                      <a:pt x="4828" y="23812"/>
                      <a:pt x="4828" y="17058"/>
                    </a:cubicBezTo>
                    <a:cubicBezTo>
                      <a:pt x="4828" y="10303"/>
                      <a:pt x="14626" y="4828"/>
                      <a:pt x="26713" y="4828"/>
                    </a:cubicBezTo>
                    <a:cubicBezTo>
                      <a:pt x="38800" y="4828"/>
                      <a:pt x="48599" y="10303"/>
                      <a:pt x="48599" y="1705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38" name="Freeform: Shape 37">
                <a:extLst>
                  <a:ext uri="{FF2B5EF4-FFF2-40B4-BE49-F238E27FC236}">
                    <a16:creationId xmlns:a16="http://schemas.microsoft.com/office/drawing/2014/main" id="{C29580FB-2374-01A3-B2FD-57E9D2EAF9D2}"/>
                  </a:ext>
                </a:extLst>
              </p:cNvPr>
              <p:cNvSpPr/>
              <p:nvPr/>
            </p:nvSpPr>
            <p:spPr>
              <a:xfrm>
                <a:off x="3485406" y="5125004"/>
                <a:ext cx="99772" cy="9655"/>
              </a:xfrm>
              <a:custGeom>
                <a:avLst/>
                <a:gdLst>
                  <a:gd name="connsiteX0" fmla="*/ 4828 w 99771"/>
                  <a:gd name="connsiteY0" fmla="*/ 4828 h 9655"/>
                  <a:gd name="connsiteX1" fmla="*/ 97197 w 99771"/>
                  <a:gd name="connsiteY1" fmla="*/ 4828 h 9655"/>
                </a:gdLst>
                <a:ahLst/>
                <a:cxnLst>
                  <a:cxn ang="0">
                    <a:pos x="connsiteX0" y="connsiteY0"/>
                  </a:cxn>
                  <a:cxn ang="0">
                    <a:pos x="connsiteX1" y="connsiteY1"/>
                  </a:cxn>
                </a:cxnLst>
                <a:rect l="l" t="t" r="r" b="b"/>
                <a:pathLst>
                  <a:path w="99771" h="9655">
                    <a:moveTo>
                      <a:pt x="4828" y="4828"/>
                    </a:moveTo>
                    <a:lnTo>
                      <a:pt x="97197"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39" name="Freeform: Shape 38">
                <a:extLst>
                  <a:ext uri="{FF2B5EF4-FFF2-40B4-BE49-F238E27FC236}">
                    <a16:creationId xmlns:a16="http://schemas.microsoft.com/office/drawing/2014/main" id="{9BAEDCD4-BFA6-2258-D622-6D8A6DDC82E3}"/>
                  </a:ext>
                </a:extLst>
              </p:cNvPr>
              <p:cNvSpPr/>
              <p:nvPr/>
            </p:nvSpPr>
            <p:spPr>
              <a:xfrm>
                <a:off x="3485406" y="5150108"/>
                <a:ext cx="99772" cy="9655"/>
              </a:xfrm>
              <a:custGeom>
                <a:avLst/>
                <a:gdLst>
                  <a:gd name="connsiteX0" fmla="*/ 4828 w 99771"/>
                  <a:gd name="connsiteY0" fmla="*/ 4828 h 9655"/>
                  <a:gd name="connsiteX1" fmla="*/ 97197 w 99771"/>
                  <a:gd name="connsiteY1" fmla="*/ 4828 h 9655"/>
                </a:gdLst>
                <a:ahLst/>
                <a:cxnLst>
                  <a:cxn ang="0">
                    <a:pos x="connsiteX0" y="connsiteY0"/>
                  </a:cxn>
                  <a:cxn ang="0">
                    <a:pos x="connsiteX1" y="connsiteY1"/>
                  </a:cxn>
                </a:cxnLst>
                <a:rect l="l" t="t" r="r" b="b"/>
                <a:pathLst>
                  <a:path w="99771" h="9655">
                    <a:moveTo>
                      <a:pt x="4828" y="4828"/>
                    </a:moveTo>
                    <a:lnTo>
                      <a:pt x="97197"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0" name="Freeform: Shape 39">
                <a:extLst>
                  <a:ext uri="{FF2B5EF4-FFF2-40B4-BE49-F238E27FC236}">
                    <a16:creationId xmlns:a16="http://schemas.microsoft.com/office/drawing/2014/main" id="{66E70405-879E-A4F5-31B5-C2FD3617F8E7}"/>
                  </a:ext>
                </a:extLst>
              </p:cNvPr>
              <p:cNvSpPr/>
              <p:nvPr/>
            </p:nvSpPr>
            <p:spPr>
              <a:xfrm>
                <a:off x="3707157" y="5050658"/>
                <a:ext cx="74024" cy="9655"/>
              </a:xfrm>
              <a:custGeom>
                <a:avLst/>
                <a:gdLst>
                  <a:gd name="connsiteX0" fmla="*/ 4828 w 74024"/>
                  <a:gd name="connsiteY0" fmla="*/ 4828 h 9655"/>
                  <a:gd name="connsiteX1" fmla="*/ 72093 w 74024"/>
                  <a:gd name="connsiteY1" fmla="*/ 4828 h 9655"/>
                </a:gdLst>
                <a:ahLst/>
                <a:cxnLst>
                  <a:cxn ang="0">
                    <a:pos x="connsiteX0" y="connsiteY0"/>
                  </a:cxn>
                  <a:cxn ang="0">
                    <a:pos x="connsiteX1" y="connsiteY1"/>
                  </a:cxn>
                </a:cxnLst>
                <a:rect l="l" t="t" r="r" b="b"/>
                <a:pathLst>
                  <a:path w="74024" h="9655">
                    <a:moveTo>
                      <a:pt x="4828" y="4828"/>
                    </a:moveTo>
                    <a:lnTo>
                      <a:pt x="72093"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1" name="Freeform: Shape 40">
                <a:extLst>
                  <a:ext uri="{FF2B5EF4-FFF2-40B4-BE49-F238E27FC236}">
                    <a16:creationId xmlns:a16="http://schemas.microsoft.com/office/drawing/2014/main" id="{A05600C1-39DA-BCE4-D33A-7D729C44E5CD}"/>
                  </a:ext>
                </a:extLst>
              </p:cNvPr>
              <p:cNvSpPr/>
              <p:nvPr/>
            </p:nvSpPr>
            <p:spPr>
              <a:xfrm>
                <a:off x="3707157" y="5075762"/>
                <a:ext cx="74024" cy="9655"/>
              </a:xfrm>
              <a:custGeom>
                <a:avLst/>
                <a:gdLst>
                  <a:gd name="connsiteX0" fmla="*/ 4828 w 74024"/>
                  <a:gd name="connsiteY0" fmla="*/ 4828 h 9655"/>
                  <a:gd name="connsiteX1" fmla="*/ 72093 w 74024"/>
                  <a:gd name="connsiteY1" fmla="*/ 4828 h 9655"/>
                </a:gdLst>
                <a:ahLst/>
                <a:cxnLst>
                  <a:cxn ang="0">
                    <a:pos x="connsiteX0" y="connsiteY0"/>
                  </a:cxn>
                  <a:cxn ang="0">
                    <a:pos x="connsiteX1" y="connsiteY1"/>
                  </a:cxn>
                </a:cxnLst>
                <a:rect l="l" t="t" r="r" b="b"/>
                <a:pathLst>
                  <a:path w="74024" h="9655">
                    <a:moveTo>
                      <a:pt x="4828" y="4828"/>
                    </a:moveTo>
                    <a:lnTo>
                      <a:pt x="72093"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2" name="Freeform: Shape 41">
                <a:extLst>
                  <a:ext uri="{FF2B5EF4-FFF2-40B4-BE49-F238E27FC236}">
                    <a16:creationId xmlns:a16="http://schemas.microsoft.com/office/drawing/2014/main" id="{5464F4FB-3B13-6F2D-1F6C-7B2B128D2FA8}"/>
                  </a:ext>
                </a:extLst>
              </p:cNvPr>
              <p:cNvSpPr/>
              <p:nvPr/>
            </p:nvSpPr>
            <p:spPr>
              <a:xfrm>
                <a:off x="3483475" y="5348686"/>
                <a:ext cx="51495" cy="9655"/>
              </a:xfrm>
              <a:custGeom>
                <a:avLst/>
                <a:gdLst>
                  <a:gd name="connsiteX0" fmla="*/ 4828 w 51495"/>
                  <a:gd name="connsiteY0" fmla="*/ 4828 h 9655"/>
                  <a:gd name="connsiteX1" fmla="*/ 49242 w 51495"/>
                  <a:gd name="connsiteY1" fmla="*/ 4828 h 9655"/>
                </a:gdLst>
                <a:ahLst/>
                <a:cxnLst>
                  <a:cxn ang="0">
                    <a:pos x="connsiteX0" y="connsiteY0"/>
                  </a:cxn>
                  <a:cxn ang="0">
                    <a:pos x="connsiteX1" y="connsiteY1"/>
                  </a:cxn>
                </a:cxnLst>
                <a:rect l="l" t="t" r="r" b="b"/>
                <a:pathLst>
                  <a:path w="51495" h="9655">
                    <a:moveTo>
                      <a:pt x="4828" y="4828"/>
                    </a:moveTo>
                    <a:lnTo>
                      <a:pt x="49242"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3" name="Freeform: Shape 42">
                <a:extLst>
                  <a:ext uri="{FF2B5EF4-FFF2-40B4-BE49-F238E27FC236}">
                    <a16:creationId xmlns:a16="http://schemas.microsoft.com/office/drawing/2014/main" id="{975ABF2B-BE02-F2E7-7B8B-611B9A9933CC}"/>
                  </a:ext>
                </a:extLst>
              </p:cNvPr>
              <p:cNvSpPr/>
              <p:nvPr/>
            </p:nvSpPr>
            <p:spPr>
              <a:xfrm>
                <a:off x="3483475" y="5373790"/>
                <a:ext cx="45058" cy="9655"/>
              </a:xfrm>
              <a:custGeom>
                <a:avLst/>
                <a:gdLst>
                  <a:gd name="connsiteX0" fmla="*/ 4828 w 45058"/>
                  <a:gd name="connsiteY0" fmla="*/ 4828 h 9655"/>
                  <a:gd name="connsiteX1" fmla="*/ 42483 w 45058"/>
                  <a:gd name="connsiteY1" fmla="*/ 4828 h 9655"/>
                </a:gdLst>
                <a:ahLst/>
                <a:cxnLst>
                  <a:cxn ang="0">
                    <a:pos x="connsiteX0" y="connsiteY0"/>
                  </a:cxn>
                  <a:cxn ang="0">
                    <a:pos x="connsiteX1" y="connsiteY1"/>
                  </a:cxn>
                </a:cxnLst>
                <a:rect l="l" t="t" r="r" b="b"/>
                <a:pathLst>
                  <a:path w="45058" h="9655">
                    <a:moveTo>
                      <a:pt x="4828" y="4828"/>
                    </a:moveTo>
                    <a:lnTo>
                      <a:pt x="42483"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grpSp>
      </p:grpSp>
      <p:sp>
        <p:nvSpPr>
          <p:cNvPr id="7" name="Content Placeholder 2">
            <a:extLst>
              <a:ext uri="{FF2B5EF4-FFF2-40B4-BE49-F238E27FC236}">
                <a16:creationId xmlns:a16="http://schemas.microsoft.com/office/drawing/2014/main" id="{81F2FA34-2771-98C3-1CE3-0F97C6B58272}"/>
              </a:ext>
            </a:extLst>
          </p:cNvPr>
          <p:cNvSpPr txBox="1">
            <a:spLocks/>
          </p:cNvSpPr>
          <p:nvPr/>
        </p:nvSpPr>
        <p:spPr>
          <a:xfrm>
            <a:off x="3683167" y="3360164"/>
            <a:ext cx="1967254" cy="330908"/>
          </a:xfrm>
          <a:prstGeom prst="rect">
            <a:avLst/>
          </a:prstGeom>
        </p:spPr>
        <p:txBody>
          <a:bodyPr vert="horz" wrap="square" lIns="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88964"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Natural Questions (NQ)</a:t>
            </a:r>
          </a:p>
          <a:p>
            <a:pPr marL="0" marR="0" lvl="0" indent="0" algn="l" defTabSz="888964" rtl="0" eaLnBrk="1" fontAlgn="auto" latinLnBrk="0" hangingPunct="1">
              <a:lnSpc>
                <a:spcPct val="100000"/>
              </a:lnSpc>
              <a:spcBef>
                <a:spcPct val="0"/>
              </a:spcBef>
              <a:spcAft>
                <a:spcPts val="0"/>
              </a:spcAft>
              <a:buClrTx/>
              <a:buSzTx/>
              <a:buFontTx/>
              <a:buNone/>
              <a:tabLst/>
              <a:defRPr/>
            </a:pPr>
            <a:endParaRPr lang="en-US" sz="1600" dirty="0">
              <a:solidFill>
                <a:schemeClr val="tx1">
                  <a:lumMod val="65000"/>
                  <a:lumOff val="35000"/>
                </a:schemeClr>
              </a:solidFill>
              <a:latin typeface="Amazon Ember Display"/>
              <a:ea typeface="Amazon Ember Light" panose="020B0403020204020204" pitchFamily="34" charset="0"/>
              <a:cs typeface="Amazon Ember Light" panose="020B0403020204020204" pitchFamily="34" charset="0"/>
            </a:endParaRPr>
          </a:p>
        </p:txBody>
      </p:sp>
      <p:sp>
        <p:nvSpPr>
          <p:cNvPr id="11" name="Oval 10">
            <a:extLst>
              <a:ext uri="{FF2B5EF4-FFF2-40B4-BE49-F238E27FC236}">
                <a16:creationId xmlns:a16="http://schemas.microsoft.com/office/drawing/2014/main" id="{9A9E233B-E5DC-9CC5-5546-77F8345F3EFB}"/>
              </a:ext>
            </a:extLst>
          </p:cNvPr>
          <p:cNvSpPr/>
          <p:nvPr/>
        </p:nvSpPr>
        <p:spPr>
          <a:xfrm>
            <a:off x="3948894" y="1953381"/>
            <a:ext cx="1250696" cy="1250696"/>
          </a:xfrm>
          <a:prstGeom prst="ellipse">
            <a:avLst/>
          </a:prstGeom>
          <a:noFill/>
          <a:ln w="19050" cap="flat" cmpd="sng" algn="ctr">
            <a:gradFill flip="none" rotWithShape="1">
              <a:gsLst>
                <a:gs pos="20000">
                  <a:schemeClr val="accent2"/>
                </a:gs>
                <a:gs pos="80000">
                  <a:schemeClr val="accent4"/>
                </a:gs>
              </a:gsLst>
              <a:lin ang="2700000" scaled="1"/>
              <a:tileRect/>
            </a:gradFill>
            <a:prstDash val="solid"/>
            <a:tailEnd type="none"/>
          </a:ln>
          <a:effectLst/>
        </p:spPr>
        <p:txBody>
          <a:bodyPr lIns="45720" tIns="45720" rIns="45720" rtlCol="0" anchor="ctr"/>
          <a:lstStyle/>
          <a:p>
            <a:pPr algn="ctr"/>
            <a:endParaRPr lang="en-US" dirty="0" err="1">
              <a:gradFill flip="none" rotWithShape="1">
                <a:gsLst>
                  <a:gs pos="20000">
                    <a:schemeClr val="accent2"/>
                  </a:gs>
                  <a:gs pos="80000">
                    <a:schemeClr val="accent4"/>
                  </a:gs>
                </a:gsLst>
                <a:lin ang="5400000" scaled="1"/>
                <a:tileRect/>
              </a:gradFill>
              <a:latin typeface="Amazon Ember Display" panose="020F0603020204020204" pitchFamily="34" charset="0"/>
            </a:endParaRPr>
          </a:p>
        </p:txBody>
      </p:sp>
      <p:grpSp>
        <p:nvGrpSpPr>
          <p:cNvPr id="44" name="Graphic 250">
            <a:extLst>
              <a:ext uri="{FF2B5EF4-FFF2-40B4-BE49-F238E27FC236}">
                <a16:creationId xmlns:a16="http://schemas.microsoft.com/office/drawing/2014/main" id="{4215034B-00ED-A1D4-5855-F35488111CE6}"/>
              </a:ext>
            </a:extLst>
          </p:cNvPr>
          <p:cNvGrpSpPr>
            <a:grpSpLocks noChangeAspect="1"/>
          </p:cNvGrpSpPr>
          <p:nvPr/>
        </p:nvGrpSpPr>
        <p:grpSpPr>
          <a:xfrm>
            <a:off x="3958274" y="1926707"/>
            <a:ext cx="1250696" cy="1250696"/>
            <a:chOff x="9704553" y="322847"/>
            <a:chExt cx="643689" cy="643689"/>
          </a:xfrm>
        </p:grpSpPr>
        <p:sp>
          <p:nvSpPr>
            <p:cNvPr id="45" name="Freeform: Shape 44">
              <a:extLst>
                <a:ext uri="{FF2B5EF4-FFF2-40B4-BE49-F238E27FC236}">
                  <a16:creationId xmlns:a16="http://schemas.microsoft.com/office/drawing/2014/main" id="{5B272A9A-C9B7-FD77-6AA2-E63DDBF0303D}"/>
                </a:ext>
              </a:extLst>
            </p:cNvPr>
            <p:cNvSpPr/>
            <p:nvPr/>
          </p:nvSpPr>
          <p:spPr>
            <a:xfrm>
              <a:off x="9831038" y="599633"/>
              <a:ext cx="9655" cy="93335"/>
            </a:xfrm>
            <a:custGeom>
              <a:avLst/>
              <a:gdLst>
                <a:gd name="connsiteX0" fmla="*/ 4828 w 9655"/>
                <a:gd name="connsiteY0" fmla="*/ 89473 h 93334"/>
                <a:gd name="connsiteX1" fmla="*/ 4828 w 9655"/>
                <a:gd name="connsiteY1" fmla="*/ 46989 h 93334"/>
                <a:gd name="connsiteX2" fmla="*/ 4828 w 9655"/>
                <a:gd name="connsiteY2" fmla="*/ 4828 h 93334"/>
              </a:gdLst>
              <a:ahLst/>
              <a:cxnLst>
                <a:cxn ang="0">
                  <a:pos x="connsiteX0" y="connsiteY0"/>
                </a:cxn>
                <a:cxn ang="0">
                  <a:pos x="connsiteX1" y="connsiteY1"/>
                </a:cxn>
                <a:cxn ang="0">
                  <a:pos x="connsiteX2" y="connsiteY2"/>
                </a:cxn>
              </a:cxnLst>
              <a:rect l="l" t="t" r="r" b="b"/>
              <a:pathLst>
                <a:path w="9655" h="93334">
                  <a:moveTo>
                    <a:pt x="4828" y="89473"/>
                  </a:moveTo>
                  <a:lnTo>
                    <a:pt x="4828" y="46989"/>
                  </a:lnTo>
                  <a:lnTo>
                    <a:pt x="4828" y="4828"/>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6" name="Freeform: Shape 45">
              <a:extLst>
                <a:ext uri="{FF2B5EF4-FFF2-40B4-BE49-F238E27FC236}">
                  <a16:creationId xmlns:a16="http://schemas.microsoft.com/office/drawing/2014/main" id="{FC079E54-12C6-3564-16C3-07C7C9AF7751}"/>
                </a:ext>
              </a:extLst>
            </p:cNvPr>
            <p:cNvSpPr/>
            <p:nvPr/>
          </p:nvSpPr>
          <p:spPr>
            <a:xfrm>
              <a:off x="9926304" y="520781"/>
              <a:ext cx="54714" cy="128738"/>
            </a:xfrm>
            <a:custGeom>
              <a:avLst/>
              <a:gdLst>
                <a:gd name="connsiteX0" fmla="*/ 4828 w 54713"/>
                <a:gd name="connsiteY0" fmla="*/ 125841 h 128737"/>
                <a:gd name="connsiteX1" fmla="*/ 4828 w 54713"/>
                <a:gd name="connsiteY1" fmla="*/ 76277 h 128737"/>
                <a:gd name="connsiteX2" fmla="*/ 52461 w 54713"/>
                <a:gd name="connsiteY2" fmla="*/ 52461 h 128737"/>
                <a:gd name="connsiteX3" fmla="*/ 52461 w 54713"/>
                <a:gd name="connsiteY3" fmla="*/ 4828 h 128737"/>
              </a:gdLst>
              <a:ahLst/>
              <a:cxnLst>
                <a:cxn ang="0">
                  <a:pos x="connsiteX0" y="connsiteY0"/>
                </a:cxn>
                <a:cxn ang="0">
                  <a:pos x="connsiteX1" y="connsiteY1"/>
                </a:cxn>
                <a:cxn ang="0">
                  <a:pos x="connsiteX2" y="connsiteY2"/>
                </a:cxn>
                <a:cxn ang="0">
                  <a:pos x="connsiteX3" y="connsiteY3"/>
                </a:cxn>
              </a:cxnLst>
              <a:rect l="l" t="t" r="r" b="b"/>
              <a:pathLst>
                <a:path w="54713" h="128737">
                  <a:moveTo>
                    <a:pt x="4828" y="125841"/>
                  </a:moveTo>
                  <a:lnTo>
                    <a:pt x="4828" y="76277"/>
                  </a:lnTo>
                  <a:lnTo>
                    <a:pt x="52461" y="52461"/>
                  </a:lnTo>
                  <a:lnTo>
                    <a:pt x="52461"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7" name="Freeform: Shape 46">
              <a:extLst>
                <a:ext uri="{FF2B5EF4-FFF2-40B4-BE49-F238E27FC236}">
                  <a16:creationId xmlns:a16="http://schemas.microsoft.com/office/drawing/2014/main" id="{F00DFCF1-74C8-63F7-6699-98E1F8D6D403}"/>
                </a:ext>
              </a:extLst>
            </p:cNvPr>
            <p:cNvSpPr/>
            <p:nvPr/>
          </p:nvSpPr>
          <p:spPr>
            <a:xfrm>
              <a:off x="9878671" y="568414"/>
              <a:ext cx="54714" cy="32184"/>
            </a:xfrm>
            <a:custGeom>
              <a:avLst/>
              <a:gdLst>
                <a:gd name="connsiteX0" fmla="*/ 52461 w 54713"/>
                <a:gd name="connsiteY0" fmla="*/ 28644 h 32184"/>
                <a:gd name="connsiteX1" fmla="*/ 4828 w 54713"/>
                <a:gd name="connsiteY1" fmla="*/ 4828 h 32184"/>
              </a:gdLst>
              <a:ahLst/>
              <a:cxnLst>
                <a:cxn ang="0">
                  <a:pos x="connsiteX0" y="connsiteY0"/>
                </a:cxn>
                <a:cxn ang="0">
                  <a:pos x="connsiteX1" y="connsiteY1"/>
                </a:cxn>
              </a:cxnLst>
              <a:rect l="l" t="t" r="r" b="b"/>
              <a:pathLst>
                <a:path w="54713" h="32184">
                  <a:moveTo>
                    <a:pt x="52461" y="28644"/>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8" name="Freeform: Shape 47">
              <a:extLst>
                <a:ext uri="{FF2B5EF4-FFF2-40B4-BE49-F238E27FC236}">
                  <a16:creationId xmlns:a16="http://schemas.microsoft.com/office/drawing/2014/main" id="{981751A0-1BA4-9FA0-145F-7D09980E6174}"/>
                </a:ext>
              </a:extLst>
            </p:cNvPr>
            <p:cNvSpPr/>
            <p:nvPr/>
          </p:nvSpPr>
          <p:spPr>
            <a:xfrm>
              <a:off x="9926304" y="477976"/>
              <a:ext cx="9655" cy="67587"/>
            </a:xfrm>
            <a:custGeom>
              <a:avLst/>
              <a:gdLst>
                <a:gd name="connsiteX0" fmla="*/ 4828 w 9655"/>
                <a:gd name="connsiteY0" fmla="*/ 63403 h 67587"/>
                <a:gd name="connsiteX1" fmla="*/ 4828 w 9655"/>
                <a:gd name="connsiteY1" fmla="*/ 4828 h 67587"/>
              </a:gdLst>
              <a:ahLst/>
              <a:cxnLst>
                <a:cxn ang="0">
                  <a:pos x="connsiteX0" y="connsiteY0"/>
                </a:cxn>
                <a:cxn ang="0">
                  <a:pos x="connsiteX1" y="connsiteY1"/>
                </a:cxn>
              </a:cxnLst>
              <a:rect l="l" t="t" r="r" b="b"/>
              <a:pathLst>
                <a:path w="9655" h="67587">
                  <a:moveTo>
                    <a:pt x="4828" y="63403"/>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49" name="Freeform: Shape 48">
              <a:extLst>
                <a:ext uri="{FF2B5EF4-FFF2-40B4-BE49-F238E27FC236}">
                  <a16:creationId xmlns:a16="http://schemas.microsoft.com/office/drawing/2014/main" id="{2DC38DC2-4DA0-D4CC-6909-E0FCDA273109}"/>
                </a:ext>
              </a:extLst>
            </p:cNvPr>
            <p:cNvSpPr/>
            <p:nvPr/>
          </p:nvSpPr>
          <p:spPr>
            <a:xfrm>
              <a:off x="9831038" y="615404"/>
              <a:ext cx="54714" cy="35403"/>
            </a:xfrm>
            <a:custGeom>
              <a:avLst/>
              <a:gdLst>
                <a:gd name="connsiteX0" fmla="*/ 4828 w 54713"/>
                <a:gd name="connsiteY0" fmla="*/ 31863 h 35402"/>
                <a:gd name="connsiteX1" fmla="*/ 50530 w 54713"/>
                <a:gd name="connsiteY1" fmla="*/ 4828 h 35402"/>
              </a:gdLst>
              <a:ahLst/>
              <a:cxnLst>
                <a:cxn ang="0">
                  <a:pos x="connsiteX0" y="connsiteY0"/>
                </a:cxn>
                <a:cxn ang="0">
                  <a:pos x="connsiteX1" y="connsiteY1"/>
                </a:cxn>
              </a:cxnLst>
              <a:rect l="l" t="t" r="r" b="b"/>
              <a:pathLst>
                <a:path w="54713" h="35402">
                  <a:moveTo>
                    <a:pt x="4828" y="31863"/>
                  </a:moveTo>
                  <a:lnTo>
                    <a:pt x="50530"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0" name="Freeform: Shape 49">
              <a:extLst>
                <a:ext uri="{FF2B5EF4-FFF2-40B4-BE49-F238E27FC236}">
                  <a16:creationId xmlns:a16="http://schemas.microsoft.com/office/drawing/2014/main" id="{A6AA8858-4CF3-1C3C-CE57-729D402A2889}"/>
                </a:ext>
              </a:extLst>
            </p:cNvPr>
            <p:cNvSpPr/>
            <p:nvPr/>
          </p:nvSpPr>
          <p:spPr>
            <a:xfrm>
              <a:off x="9878671" y="687497"/>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1" name="Freeform: Shape 50">
              <a:extLst>
                <a:ext uri="{FF2B5EF4-FFF2-40B4-BE49-F238E27FC236}">
                  <a16:creationId xmlns:a16="http://schemas.microsoft.com/office/drawing/2014/main" id="{5BB428EB-E195-B737-719A-61BBE9E5C0A6}"/>
                </a:ext>
              </a:extLst>
            </p:cNvPr>
            <p:cNvSpPr/>
            <p:nvPr/>
          </p:nvSpPr>
          <p:spPr>
            <a:xfrm>
              <a:off x="9922120" y="777613"/>
              <a:ext cx="54714" cy="35403"/>
            </a:xfrm>
            <a:custGeom>
              <a:avLst/>
              <a:gdLst>
                <a:gd name="connsiteX0" fmla="*/ 4828 w 54713"/>
                <a:gd name="connsiteY0" fmla="*/ 31863 h 35402"/>
                <a:gd name="connsiteX1" fmla="*/ 50851 w 54713"/>
                <a:gd name="connsiteY1" fmla="*/ 4828 h 35402"/>
              </a:gdLst>
              <a:ahLst/>
              <a:cxnLst>
                <a:cxn ang="0">
                  <a:pos x="connsiteX0" y="connsiteY0"/>
                </a:cxn>
                <a:cxn ang="0">
                  <a:pos x="connsiteX1" y="connsiteY1"/>
                </a:cxn>
              </a:cxnLst>
              <a:rect l="l" t="t" r="r" b="b"/>
              <a:pathLst>
                <a:path w="54713" h="35402">
                  <a:moveTo>
                    <a:pt x="4828" y="31863"/>
                  </a:moveTo>
                  <a:lnTo>
                    <a:pt x="50851"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2" name="Freeform: Shape 51">
              <a:extLst>
                <a:ext uri="{FF2B5EF4-FFF2-40B4-BE49-F238E27FC236}">
                  <a16:creationId xmlns:a16="http://schemas.microsoft.com/office/drawing/2014/main" id="{CAC6F1DE-1399-D98F-691D-5743BB967CCB}"/>
                </a:ext>
              </a:extLst>
            </p:cNvPr>
            <p:cNvSpPr/>
            <p:nvPr/>
          </p:nvSpPr>
          <p:spPr>
            <a:xfrm>
              <a:off x="9918258" y="687497"/>
              <a:ext cx="112646" cy="64369"/>
            </a:xfrm>
            <a:custGeom>
              <a:avLst/>
              <a:gdLst>
                <a:gd name="connsiteX0" fmla="*/ 4828 w 112645"/>
                <a:gd name="connsiteY0" fmla="*/ 60507 h 64368"/>
                <a:gd name="connsiteX1" fmla="*/ 108140 w 112645"/>
                <a:gd name="connsiteY1" fmla="*/ 4828 h 64368"/>
              </a:gdLst>
              <a:ahLst/>
              <a:cxnLst>
                <a:cxn ang="0">
                  <a:pos x="connsiteX0" y="connsiteY0"/>
                </a:cxn>
                <a:cxn ang="0">
                  <a:pos x="connsiteX1" y="connsiteY1"/>
                </a:cxn>
              </a:cxnLst>
              <a:rect l="l" t="t" r="r" b="b"/>
              <a:pathLst>
                <a:path w="112645" h="64368">
                  <a:moveTo>
                    <a:pt x="4828" y="60507"/>
                  </a:moveTo>
                  <a:lnTo>
                    <a:pt x="108140"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3" name="Freeform: Shape 52">
              <a:extLst>
                <a:ext uri="{FF2B5EF4-FFF2-40B4-BE49-F238E27FC236}">
                  <a16:creationId xmlns:a16="http://schemas.microsoft.com/office/drawing/2014/main" id="{404F6B65-C276-372E-8F83-4E569BB3E224}"/>
                </a:ext>
              </a:extLst>
            </p:cNvPr>
            <p:cNvSpPr/>
            <p:nvPr/>
          </p:nvSpPr>
          <p:spPr>
            <a:xfrm>
              <a:off x="9878671" y="639864"/>
              <a:ext cx="54714" cy="38621"/>
            </a:xfrm>
            <a:custGeom>
              <a:avLst/>
              <a:gdLst>
                <a:gd name="connsiteX0" fmla="*/ 4828 w 54713"/>
                <a:gd name="connsiteY0" fmla="*/ 36690 h 38621"/>
                <a:gd name="connsiteX1" fmla="*/ 52461 w 54713"/>
                <a:gd name="connsiteY1" fmla="*/ 4828 h 38621"/>
              </a:gdLst>
              <a:ahLst/>
              <a:cxnLst>
                <a:cxn ang="0">
                  <a:pos x="connsiteX0" y="connsiteY0"/>
                </a:cxn>
                <a:cxn ang="0">
                  <a:pos x="connsiteX1" y="connsiteY1"/>
                </a:cxn>
              </a:cxnLst>
              <a:rect l="l" t="t" r="r" b="b"/>
              <a:pathLst>
                <a:path w="54713" h="38621">
                  <a:moveTo>
                    <a:pt x="4828" y="36690"/>
                  </a:moveTo>
                  <a:lnTo>
                    <a:pt x="52461"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4" name="Freeform: Shape 53">
              <a:extLst>
                <a:ext uri="{FF2B5EF4-FFF2-40B4-BE49-F238E27FC236}">
                  <a16:creationId xmlns:a16="http://schemas.microsoft.com/office/drawing/2014/main" id="{8A031241-8B8D-FD0F-11DB-A18491F92298}"/>
                </a:ext>
              </a:extLst>
            </p:cNvPr>
            <p:cNvSpPr/>
            <p:nvPr/>
          </p:nvSpPr>
          <p:spPr>
            <a:xfrm>
              <a:off x="9831038" y="449332"/>
              <a:ext cx="199544" cy="389432"/>
            </a:xfrm>
            <a:custGeom>
              <a:avLst/>
              <a:gdLst>
                <a:gd name="connsiteX0" fmla="*/ 195360 w 199543"/>
                <a:gd name="connsiteY0" fmla="*/ 36368 h 389431"/>
                <a:gd name="connsiteX1" fmla="*/ 147727 w 199543"/>
                <a:gd name="connsiteY1" fmla="*/ 4828 h 389431"/>
                <a:gd name="connsiteX2" fmla="*/ 52461 w 199543"/>
                <a:gd name="connsiteY2" fmla="*/ 60185 h 389431"/>
                <a:gd name="connsiteX3" fmla="*/ 52461 w 199543"/>
                <a:gd name="connsiteY3" fmla="*/ 123588 h 389431"/>
                <a:gd name="connsiteX4" fmla="*/ 4828 w 199543"/>
                <a:gd name="connsiteY4" fmla="*/ 147727 h 389431"/>
                <a:gd name="connsiteX5" fmla="*/ 4828 w 199543"/>
                <a:gd name="connsiteY5" fmla="*/ 197291 h 389431"/>
                <a:gd name="connsiteX6" fmla="*/ 4828 w 199543"/>
                <a:gd name="connsiteY6" fmla="*/ 242993 h 389431"/>
                <a:gd name="connsiteX7" fmla="*/ 52461 w 199543"/>
                <a:gd name="connsiteY7" fmla="*/ 274855 h 389431"/>
                <a:gd name="connsiteX8" fmla="*/ 52461 w 199543"/>
                <a:gd name="connsiteY8" fmla="*/ 330534 h 389431"/>
                <a:gd name="connsiteX9" fmla="*/ 147727 w 199543"/>
                <a:gd name="connsiteY9" fmla="*/ 385892 h 389431"/>
                <a:gd name="connsiteX10" fmla="*/ 195360 w 199543"/>
                <a:gd name="connsiteY10" fmla="*/ 360466 h 389431"/>
                <a:gd name="connsiteX11" fmla="*/ 195360 w 199543"/>
                <a:gd name="connsiteY11" fmla="*/ 195360 h 389431"/>
                <a:gd name="connsiteX12" fmla="*/ 147727 w 199543"/>
                <a:gd name="connsiteY12" fmla="*/ 171543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543" h="389431">
                  <a:moveTo>
                    <a:pt x="195360" y="36368"/>
                  </a:moveTo>
                  <a:lnTo>
                    <a:pt x="147727" y="4828"/>
                  </a:lnTo>
                  <a:lnTo>
                    <a:pt x="52461" y="60185"/>
                  </a:lnTo>
                  <a:lnTo>
                    <a:pt x="52461" y="123588"/>
                  </a:lnTo>
                  <a:lnTo>
                    <a:pt x="4828" y="147727"/>
                  </a:lnTo>
                  <a:lnTo>
                    <a:pt x="4828" y="197291"/>
                  </a:lnTo>
                  <a:lnTo>
                    <a:pt x="4828" y="242993"/>
                  </a:lnTo>
                  <a:lnTo>
                    <a:pt x="52461" y="274855"/>
                  </a:lnTo>
                  <a:lnTo>
                    <a:pt x="52461" y="330534"/>
                  </a:lnTo>
                  <a:lnTo>
                    <a:pt x="147727" y="385892"/>
                  </a:lnTo>
                  <a:lnTo>
                    <a:pt x="195360" y="360466"/>
                  </a:lnTo>
                  <a:lnTo>
                    <a:pt x="195360" y="195360"/>
                  </a:lnTo>
                  <a:lnTo>
                    <a:pt x="147727" y="171543"/>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5" name="Freeform: Shape 54">
              <a:extLst>
                <a:ext uri="{FF2B5EF4-FFF2-40B4-BE49-F238E27FC236}">
                  <a16:creationId xmlns:a16="http://schemas.microsoft.com/office/drawing/2014/main" id="{5FC3500C-0446-819F-A483-A0795E28081D}"/>
                </a:ext>
              </a:extLst>
            </p:cNvPr>
            <p:cNvSpPr/>
            <p:nvPr/>
          </p:nvSpPr>
          <p:spPr>
            <a:xfrm>
              <a:off x="9926304" y="639864"/>
              <a:ext cx="54714" cy="80461"/>
            </a:xfrm>
            <a:custGeom>
              <a:avLst/>
              <a:gdLst>
                <a:gd name="connsiteX0" fmla="*/ 52461 w 54713"/>
                <a:gd name="connsiteY0" fmla="*/ 76277 h 80461"/>
                <a:gd name="connsiteX1" fmla="*/ 52461 w 54713"/>
                <a:gd name="connsiteY1" fmla="*/ 36690 h 80461"/>
                <a:gd name="connsiteX2" fmla="*/ 4828 w 54713"/>
                <a:gd name="connsiteY2" fmla="*/ 4828 h 80461"/>
              </a:gdLst>
              <a:ahLst/>
              <a:cxnLst>
                <a:cxn ang="0">
                  <a:pos x="connsiteX0" y="connsiteY0"/>
                </a:cxn>
                <a:cxn ang="0">
                  <a:pos x="connsiteX1" y="connsiteY1"/>
                </a:cxn>
                <a:cxn ang="0">
                  <a:pos x="connsiteX2" y="connsiteY2"/>
                </a:cxn>
              </a:cxnLst>
              <a:rect l="l" t="t" r="r" b="b"/>
              <a:pathLst>
                <a:path w="54713" h="80461">
                  <a:moveTo>
                    <a:pt x="52461" y="76277"/>
                  </a:moveTo>
                  <a:lnTo>
                    <a:pt x="52461" y="36690"/>
                  </a:lnTo>
                  <a:lnTo>
                    <a:pt x="4828"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6" name="Freeform: Shape 55">
              <a:extLst>
                <a:ext uri="{FF2B5EF4-FFF2-40B4-BE49-F238E27FC236}">
                  <a16:creationId xmlns:a16="http://schemas.microsoft.com/office/drawing/2014/main" id="{7F203590-B1F5-A35C-C3FD-C1468A88BD37}"/>
                </a:ext>
              </a:extLst>
            </p:cNvPr>
            <p:cNvSpPr/>
            <p:nvPr/>
          </p:nvSpPr>
          <p:spPr>
            <a:xfrm>
              <a:off x="10212102" y="599633"/>
              <a:ext cx="9655" cy="93335"/>
            </a:xfrm>
            <a:custGeom>
              <a:avLst/>
              <a:gdLst>
                <a:gd name="connsiteX0" fmla="*/ 4828 w 9655"/>
                <a:gd name="connsiteY0" fmla="*/ 4828 h 93334"/>
                <a:gd name="connsiteX1" fmla="*/ 4828 w 9655"/>
                <a:gd name="connsiteY1" fmla="*/ 46989 h 93334"/>
                <a:gd name="connsiteX2" fmla="*/ 4828 w 9655"/>
                <a:gd name="connsiteY2" fmla="*/ 89473 h 93334"/>
              </a:gdLst>
              <a:ahLst/>
              <a:cxnLst>
                <a:cxn ang="0">
                  <a:pos x="connsiteX0" y="connsiteY0"/>
                </a:cxn>
                <a:cxn ang="0">
                  <a:pos x="connsiteX1" y="connsiteY1"/>
                </a:cxn>
                <a:cxn ang="0">
                  <a:pos x="connsiteX2" y="connsiteY2"/>
                </a:cxn>
              </a:cxnLst>
              <a:rect l="l" t="t" r="r" b="b"/>
              <a:pathLst>
                <a:path w="9655" h="93334">
                  <a:moveTo>
                    <a:pt x="4828" y="4828"/>
                  </a:moveTo>
                  <a:lnTo>
                    <a:pt x="4828" y="46989"/>
                  </a:lnTo>
                  <a:lnTo>
                    <a:pt x="4828" y="89473"/>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57" name="Freeform: Shape 56">
              <a:extLst>
                <a:ext uri="{FF2B5EF4-FFF2-40B4-BE49-F238E27FC236}">
                  <a16:creationId xmlns:a16="http://schemas.microsoft.com/office/drawing/2014/main" id="{129A40FB-2104-DD84-E208-88E35D4EE8E0}"/>
                </a:ext>
              </a:extLst>
            </p:cNvPr>
            <p:cNvSpPr/>
            <p:nvPr/>
          </p:nvSpPr>
          <p:spPr>
            <a:xfrm>
              <a:off x="10164469" y="663680"/>
              <a:ext cx="54714" cy="32184"/>
            </a:xfrm>
            <a:custGeom>
              <a:avLst/>
              <a:gdLst>
                <a:gd name="connsiteX0" fmla="*/ 4828 w 54713"/>
                <a:gd name="connsiteY0" fmla="*/ 4828 h 32184"/>
                <a:gd name="connsiteX1" fmla="*/ 52461 w 54713"/>
                <a:gd name="connsiteY1" fmla="*/ 28644 h 32184"/>
              </a:gdLst>
              <a:ahLst/>
              <a:cxnLst>
                <a:cxn ang="0">
                  <a:pos x="connsiteX0" y="connsiteY0"/>
                </a:cxn>
                <a:cxn ang="0">
                  <a:pos x="connsiteX1" y="connsiteY1"/>
                </a:cxn>
              </a:cxnLst>
              <a:rect l="l" t="t" r="r" b="b"/>
              <a:pathLst>
                <a:path w="54713" h="32184">
                  <a:moveTo>
                    <a:pt x="4828" y="4828"/>
                  </a:moveTo>
                  <a:lnTo>
                    <a:pt x="52461" y="28644"/>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8" name="Freeform: Shape 57">
              <a:extLst>
                <a:ext uri="{FF2B5EF4-FFF2-40B4-BE49-F238E27FC236}">
                  <a16:creationId xmlns:a16="http://schemas.microsoft.com/office/drawing/2014/main" id="{DE62D396-576E-D0E0-10F1-9F3431CD3001}"/>
                </a:ext>
              </a:extLst>
            </p:cNvPr>
            <p:cNvSpPr/>
            <p:nvPr/>
          </p:nvSpPr>
          <p:spPr>
            <a:xfrm>
              <a:off x="10132928" y="536552"/>
              <a:ext cx="38621" cy="9655"/>
            </a:xfrm>
            <a:custGeom>
              <a:avLst/>
              <a:gdLst>
                <a:gd name="connsiteX0" fmla="*/ 36368 w 38621"/>
                <a:gd name="connsiteY0" fmla="*/ 4828 h 9655"/>
                <a:gd name="connsiteX1" fmla="*/ 4828 w 38621"/>
                <a:gd name="connsiteY1" fmla="*/ 4828 h 9655"/>
              </a:gdLst>
              <a:ahLst/>
              <a:cxnLst>
                <a:cxn ang="0">
                  <a:pos x="connsiteX0" y="connsiteY0"/>
                </a:cxn>
                <a:cxn ang="0">
                  <a:pos x="connsiteX1" y="connsiteY1"/>
                </a:cxn>
              </a:cxnLst>
              <a:rect l="l" t="t" r="r" b="b"/>
              <a:pathLst>
                <a:path w="38621" h="9655">
                  <a:moveTo>
                    <a:pt x="36368" y="4828"/>
                  </a:moveTo>
                  <a:lnTo>
                    <a:pt x="4828"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59" name="Freeform: Shape 58">
              <a:extLst>
                <a:ext uri="{FF2B5EF4-FFF2-40B4-BE49-F238E27FC236}">
                  <a16:creationId xmlns:a16="http://schemas.microsoft.com/office/drawing/2014/main" id="{21BCEE1C-6BC0-B85E-F18D-F6B643E0697D}"/>
                </a:ext>
              </a:extLst>
            </p:cNvPr>
            <p:cNvSpPr/>
            <p:nvPr/>
          </p:nvSpPr>
          <p:spPr>
            <a:xfrm>
              <a:off x="10021570" y="751222"/>
              <a:ext cx="54714" cy="9655"/>
            </a:xfrm>
            <a:custGeom>
              <a:avLst/>
              <a:gdLst>
                <a:gd name="connsiteX0" fmla="*/ 4828 w 54713"/>
                <a:gd name="connsiteY0" fmla="*/ 4828 h 9655"/>
                <a:gd name="connsiteX1" fmla="*/ 52461 w 54713"/>
                <a:gd name="connsiteY1" fmla="*/ 4828 h 9655"/>
              </a:gdLst>
              <a:ahLst/>
              <a:cxnLst>
                <a:cxn ang="0">
                  <a:pos x="connsiteX0" y="connsiteY0"/>
                </a:cxn>
                <a:cxn ang="0">
                  <a:pos x="connsiteX1" y="connsiteY1"/>
                </a:cxn>
              </a:cxnLst>
              <a:rect l="l" t="t" r="r" b="b"/>
              <a:pathLst>
                <a:path w="54713" h="9655">
                  <a:moveTo>
                    <a:pt x="4828" y="4828"/>
                  </a:moveTo>
                  <a:lnTo>
                    <a:pt x="52461" y="4828"/>
                  </a:lnTo>
                </a:path>
              </a:pathLst>
            </a:custGeom>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0" name="Freeform: Shape 59">
              <a:extLst>
                <a:ext uri="{FF2B5EF4-FFF2-40B4-BE49-F238E27FC236}">
                  <a16:creationId xmlns:a16="http://schemas.microsoft.com/office/drawing/2014/main" id="{977FAE59-F256-230C-7401-E8869D68E054}"/>
                </a:ext>
              </a:extLst>
            </p:cNvPr>
            <p:cNvSpPr/>
            <p:nvPr/>
          </p:nvSpPr>
          <p:spPr>
            <a:xfrm>
              <a:off x="10101065" y="520781"/>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1" name="Freeform: Shape 60">
              <a:extLst>
                <a:ext uri="{FF2B5EF4-FFF2-40B4-BE49-F238E27FC236}">
                  <a16:creationId xmlns:a16="http://schemas.microsoft.com/office/drawing/2014/main" id="{5019AE50-5A76-BC6D-E960-8A88BC6D594A}"/>
                </a:ext>
              </a:extLst>
            </p:cNvPr>
            <p:cNvSpPr/>
            <p:nvPr/>
          </p:nvSpPr>
          <p:spPr>
            <a:xfrm>
              <a:off x="10132928" y="639864"/>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2" name="Freeform: Shape 61">
              <a:extLst>
                <a:ext uri="{FF2B5EF4-FFF2-40B4-BE49-F238E27FC236}">
                  <a16:creationId xmlns:a16="http://schemas.microsoft.com/office/drawing/2014/main" id="{94AC6D86-5135-5F24-128B-124A1750CCE1}"/>
                </a:ext>
              </a:extLst>
            </p:cNvPr>
            <p:cNvSpPr/>
            <p:nvPr/>
          </p:nvSpPr>
          <p:spPr>
            <a:xfrm>
              <a:off x="10069203" y="600277"/>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3" name="Freeform: Shape 62">
              <a:extLst>
                <a:ext uri="{FF2B5EF4-FFF2-40B4-BE49-F238E27FC236}">
                  <a16:creationId xmlns:a16="http://schemas.microsoft.com/office/drawing/2014/main" id="{AFB157DE-4A95-BE70-51DE-BE76A83D6A2F}"/>
                </a:ext>
              </a:extLst>
            </p:cNvPr>
            <p:cNvSpPr/>
            <p:nvPr/>
          </p:nvSpPr>
          <p:spPr>
            <a:xfrm>
              <a:off x="10069203" y="735452"/>
              <a:ext cx="38621" cy="38621"/>
            </a:xfrm>
            <a:custGeom>
              <a:avLst/>
              <a:gdLst>
                <a:gd name="connsiteX0" fmla="*/ 36368 w 38621"/>
                <a:gd name="connsiteY0" fmla="*/ 20598 h 38621"/>
                <a:gd name="connsiteX1" fmla="*/ 20598 w 38621"/>
                <a:gd name="connsiteY1" fmla="*/ 36368 h 38621"/>
                <a:gd name="connsiteX2" fmla="*/ 4828 w 38621"/>
                <a:gd name="connsiteY2" fmla="*/ 20598 h 38621"/>
                <a:gd name="connsiteX3" fmla="*/ 20598 w 38621"/>
                <a:gd name="connsiteY3" fmla="*/ 4828 h 38621"/>
                <a:gd name="connsiteX4" fmla="*/ 36368 w 38621"/>
                <a:gd name="connsiteY4" fmla="*/ 20598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6368" y="20598"/>
                  </a:moveTo>
                  <a:cubicBezTo>
                    <a:pt x="36368" y="29308"/>
                    <a:pt x="29308" y="36368"/>
                    <a:pt x="20598" y="36368"/>
                  </a:cubicBezTo>
                  <a:cubicBezTo>
                    <a:pt x="11888" y="36368"/>
                    <a:pt x="4828" y="29308"/>
                    <a:pt x="4828" y="20598"/>
                  </a:cubicBezTo>
                  <a:cubicBezTo>
                    <a:pt x="4828" y="11888"/>
                    <a:pt x="11888" y="4828"/>
                    <a:pt x="20598" y="4828"/>
                  </a:cubicBezTo>
                  <a:cubicBezTo>
                    <a:pt x="29308" y="4828"/>
                    <a:pt x="36368" y="11888"/>
                    <a:pt x="36368" y="20598"/>
                  </a:cubicBez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4" name="Freeform: Shape 63">
              <a:extLst>
                <a:ext uri="{FF2B5EF4-FFF2-40B4-BE49-F238E27FC236}">
                  <a16:creationId xmlns:a16="http://schemas.microsoft.com/office/drawing/2014/main" id="{65787ED2-4FC2-8AFE-DD28-057EFC0E8B95}"/>
                </a:ext>
              </a:extLst>
            </p:cNvPr>
            <p:cNvSpPr/>
            <p:nvPr/>
          </p:nvSpPr>
          <p:spPr>
            <a:xfrm>
              <a:off x="10021570" y="449332"/>
              <a:ext cx="199544" cy="389432"/>
            </a:xfrm>
            <a:custGeom>
              <a:avLst/>
              <a:gdLst>
                <a:gd name="connsiteX0" fmla="*/ 52461 w 199543"/>
                <a:gd name="connsiteY0" fmla="*/ 163497 h 389431"/>
                <a:gd name="connsiteX1" fmla="*/ 4828 w 199543"/>
                <a:gd name="connsiteY1" fmla="*/ 131956 h 389431"/>
                <a:gd name="connsiteX2" fmla="*/ 4828 w 199543"/>
                <a:gd name="connsiteY2" fmla="*/ 36368 h 389431"/>
                <a:gd name="connsiteX3" fmla="*/ 52461 w 199543"/>
                <a:gd name="connsiteY3" fmla="*/ 4828 h 389431"/>
                <a:gd name="connsiteX4" fmla="*/ 147727 w 199543"/>
                <a:gd name="connsiteY4" fmla="*/ 61794 h 389431"/>
                <a:gd name="connsiteX5" fmla="*/ 147727 w 199543"/>
                <a:gd name="connsiteY5" fmla="*/ 123588 h 389431"/>
                <a:gd name="connsiteX6" fmla="*/ 195360 w 199543"/>
                <a:gd name="connsiteY6" fmla="*/ 150623 h 389431"/>
                <a:gd name="connsiteX7" fmla="*/ 195360 w 199543"/>
                <a:gd name="connsiteY7" fmla="*/ 197291 h 389431"/>
                <a:gd name="connsiteX8" fmla="*/ 195360 w 199543"/>
                <a:gd name="connsiteY8" fmla="*/ 242993 h 389431"/>
                <a:gd name="connsiteX9" fmla="*/ 147727 w 199543"/>
                <a:gd name="connsiteY9" fmla="*/ 274855 h 389431"/>
                <a:gd name="connsiteX10" fmla="*/ 147727 w 199543"/>
                <a:gd name="connsiteY10" fmla="*/ 330534 h 389431"/>
                <a:gd name="connsiteX11" fmla="*/ 52461 w 199543"/>
                <a:gd name="connsiteY11" fmla="*/ 385892 h 389431"/>
                <a:gd name="connsiteX12" fmla="*/ 4828 w 199543"/>
                <a:gd name="connsiteY12" fmla="*/ 362075 h 389431"/>
                <a:gd name="connsiteX13" fmla="*/ 4828 w 199543"/>
                <a:gd name="connsiteY13" fmla="*/ 197934 h 38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543" h="389431">
                  <a:moveTo>
                    <a:pt x="52461" y="163497"/>
                  </a:moveTo>
                  <a:lnTo>
                    <a:pt x="4828" y="131956"/>
                  </a:lnTo>
                  <a:lnTo>
                    <a:pt x="4828" y="36368"/>
                  </a:lnTo>
                  <a:lnTo>
                    <a:pt x="52461" y="4828"/>
                  </a:lnTo>
                  <a:lnTo>
                    <a:pt x="147727" y="61794"/>
                  </a:lnTo>
                  <a:lnTo>
                    <a:pt x="147727" y="123588"/>
                  </a:lnTo>
                  <a:lnTo>
                    <a:pt x="195360" y="150623"/>
                  </a:lnTo>
                  <a:lnTo>
                    <a:pt x="195360" y="197291"/>
                  </a:lnTo>
                  <a:lnTo>
                    <a:pt x="195360" y="242993"/>
                  </a:lnTo>
                  <a:lnTo>
                    <a:pt x="147727" y="274855"/>
                  </a:lnTo>
                  <a:lnTo>
                    <a:pt x="147727" y="330534"/>
                  </a:lnTo>
                  <a:lnTo>
                    <a:pt x="52461" y="385892"/>
                  </a:lnTo>
                  <a:lnTo>
                    <a:pt x="4828" y="362075"/>
                  </a:lnTo>
                  <a:lnTo>
                    <a:pt x="4828" y="197934"/>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grpSp>
      <p:grpSp>
        <p:nvGrpSpPr>
          <p:cNvPr id="125" name="Group 124">
            <a:extLst>
              <a:ext uri="{FF2B5EF4-FFF2-40B4-BE49-F238E27FC236}">
                <a16:creationId xmlns:a16="http://schemas.microsoft.com/office/drawing/2014/main" id="{F7E0A45A-2BF4-A1FA-823A-E0EECE9D35A6}"/>
              </a:ext>
            </a:extLst>
          </p:cNvPr>
          <p:cNvGrpSpPr/>
          <p:nvPr/>
        </p:nvGrpSpPr>
        <p:grpSpPr>
          <a:xfrm>
            <a:off x="8917949" y="2017633"/>
            <a:ext cx="1382851" cy="1733703"/>
            <a:chOff x="9618617" y="2658701"/>
            <a:chExt cx="1382851" cy="1733703"/>
          </a:xfrm>
        </p:grpSpPr>
        <p:sp>
          <p:nvSpPr>
            <p:cNvPr id="9" name="Content Placeholder 2">
              <a:extLst>
                <a:ext uri="{FF2B5EF4-FFF2-40B4-BE49-F238E27FC236}">
                  <a16:creationId xmlns:a16="http://schemas.microsoft.com/office/drawing/2014/main" id="{A568110C-DAC6-E711-BBAA-8B5FD32DCF19}"/>
                </a:ext>
              </a:extLst>
            </p:cNvPr>
            <p:cNvSpPr txBox="1">
              <a:spLocks/>
            </p:cNvSpPr>
            <p:nvPr/>
          </p:nvSpPr>
          <p:spPr>
            <a:xfrm>
              <a:off x="9654459" y="3999991"/>
              <a:ext cx="1347009" cy="392413"/>
            </a:xfrm>
            <a:prstGeom prst="rect">
              <a:avLst/>
            </a:prstGeom>
          </p:spPr>
          <p:txBody>
            <a:bodyPr vert="horz" wrap="square" lIns="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88964"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WikiReading</a:t>
              </a:r>
              <a:endParaRPr kumimoji="0" lang="en-US" sz="16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endParaRPr>
            </a:p>
          </p:txBody>
        </p:sp>
        <p:sp>
          <p:nvSpPr>
            <p:cNvPr id="13" name="Oval 12">
              <a:extLst>
                <a:ext uri="{FF2B5EF4-FFF2-40B4-BE49-F238E27FC236}">
                  <a16:creationId xmlns:a16="http://schemas.microsoft.com/office/drawing/2014/main" id="{DFED73FB-5C6D-DBDC-9996-A2F012C7B741}"/>
                </a:ext>
              </a:extLst>
            </p:cNvPr>
            <p:cNvSpPr/>
            <p:nvPr/>
          </p:nvSpPr>
          <p:spPr>
            <a:xfrm>
              <a:off x="9618617" y="2658701"/>
              <a:ext cx="1250696" cy="1250696"/>
            </a:xfrm>
            <a:prstGeom prst="ellipse">
              <a:avLst/>
            </a:prstGeom>
            <a:noFill/>
            <a:ln w="19050" cap="flat" cmpd="sng" algn="ctr">
              <a:gradFill flip="none" rotWithShape="1">
                <a:gsLst>
                  <a:gs pos="20000">
                    <a:schemeClr val="accent2"/>
                  </a:gs>
                  <a:gs pos="80000">
                    <a:schemeClr val="accent4"/>
                  </a:gs>
                </a:gsLst>
                <a:lin ang="2700000" scaled="1"/>
                <a:tileRect/>
              </a:gradFill>
              <a:prstDash val="solid"/>
              <a:tailEnd type="none"/>
            </a:ln>
            <a:effectLst/>
          </p:spPr>
          <p:txBody>
            <a:bodyPr lIns="45720" tIns="45720" rIns="45720" rtlCol="0" anchor="ctr"/>
            <a:lstStyle/>
            <a:p>
              <a:pPr algn="ctr"/>
              <a:endParaRPr lang="en-US" dirty="0" err="1">
                <a:gradFill flip="none" rotWithShape="1">
                  <a:gsLst>
                    <a:gs pos="20000">
                      <a:schemeClr val="accent2"/>
                    </a:gs>
                    <a:gs pos="80000">
                      <a:schemeClr val="accent4"/>
                    </a:gs>
                  </a:gsLst>
                  <a:lin ang="5400000" scaled="1"/>
                  <a:tileRect/>
                </a:gradFill>
                <a:latin typeface="Amazon Ember Display" panose="020F0603020204020204" pitchFamily="34" charset="0"/>
              </a:endParaRPr>
            </a:p>
          </p:txBody>
        </p:sp>
        <p:grpSp>
          <p:nvGrpSpPr>
            <p:cNvPr id="65" name="Graphic 238">
              <a:extLst>
                <a:ext uri="{FF2B5EF4-FFF2-40B4-BE49-F238E27FC236}">
                  <a16:creationId xmlns:a16="http://schemas.microsoft.com/office/drawing/2014/main" id="{22E3D80B-166C-BF2D-C9D9-DB203340822F}"/>
                </a:ext>
              </a:extLst>
            </p:cNvPr>
            <p:cNvGrpSpPr>
              <a:grpSpLocks noChangeAspect="1"/>
            </p:cNvGrpSpPr>
            <p:nvPr/>
          </p:nvGrpSpPr>
          <p:grpSpPr>
            <a:xfrm>
              <a:off x="9855208" y="3000162"/>
              <a:ext cx="928113" cy="601497"/>
              <a:chOff x="5403859" y="460918"/>
              <a:chExt cx="567127" cy="367547"/>
            </a:xfrm>
          </p:grpSpPr>
          <p:sp>
            <p:nvSpPr>
              <p:cNvPr id="66" name="Freeform: Shape 65">
                <a:extLst>
                  <a:ext uri="{FF2B5EF4-FFF2-40B4-BE49-F238E27FC236}">
                    <a16:creationId xmlns:a16="http://schemas.microsoft.com/office/drawing/2014/main" id="{6C78A4AD-7D42-D482-F065-2FA49AC8B3AD}"/>
                  </a:ext>
                </a:extLst>
              </p:cNvPr>
              <p:cNvSpPr/>
              <p:nvPr/>
            </p:nvSpPr>
            <p:spPr>
              <a:xfrm>
                <a:off x="5752739" y="687819"/>
                <a:ext cx="41840" cy="41840"/>
              </a:xfrm>
              <a:custGeom>
                <a:avLst/>
                <a:gdLst>
                  <a:gd name="connsiteX0" fmla="*/ 4828 w 41839"/>
                  <a:gd name="connsiteY0" fmla="*/ 38943 h 41839"/>
                  <a:gd name="connsiteX1" fmla="*/ 38621 w 41839"/>
                  <a:gd name="connsiteY1" fmla="*/ 28000 h 41839"/>
                  <a:gd name="connsiteX2" fmla="*/ 14805 w 41839"/>
                  <a:gd name="connsiteY2" fmla="*/ 4828 h 41839"/>
                  <a:gd name="connsiteX3" fmla="*/ 4828 w 41839"/>
                  <a:gd name="connsiteY3" fmla="*/ 38943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38943"/>
                    </a:moveTo>
                    <a:cubicBezTo>
                      <a:pt x="4828" y="38943"/>
                      <a:pt x="31863" y="30253"/>
                      <a:pt x="38621" y="28000"/>
                    </a:cubicBezTo>
                    <a:lnTo>
                      <a:pt x="14805" y="4828"/>
                    </a:lnTo>
                    <a:lnTo>
                      <a:pt x="4828" y="38943"/>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7" name="Freeform: Shape 66">
                <a:extLst>
                  <a:ext uri="{FF2B5EF4-FFF2-40B4-BE49-F238E27FC236}">
                    <a16:creationId xmlns:a16="http://schemas.microsoft.com/office/drawing/2014/main" id="{D0733D78-1041-7A45-34EB-A8290432284A}"/>
                  </a:ext>
                </a:extLst>
              </p:cNvPr>
              <p:cNvSpPr/>
              <p:nvPr/>
            </p:nvSpPr>
            <p:spPr>
              <a:xfrm>
                <a:off x="5763038" y="523033"/>
                <a:ext cx="193107" cy="196325"/>
              </a:xfrm>
              <a:custGeom>
                <a:avLst/>
                <a:gdLst>
                  <a:gd name="connsiteX0" fmla="*/ 5150 w 193106"/>
                  <a:gd name="connsiteY0" fmla="*/ 168003 h 196325"/>
                  <a:gd name="connsiteX1" fmla="*/ 4828 w 193106"/>
                  <a:gd name="connsiteY1" fmla="*/ 169612 h 196325"/>
                  <a:gd name="connsiteX2" fmla="*/ 28644 w 193106"/>
                  <a:gd name="connsiteY2" fmla="*/ 192785 h 196325"/>
                  <a:gd name="connsiteX3" fmla="*/ 30253 w 193106"/>
                  <a:gd name="connsiteY3" fmla="*/ 192141 h 196325"/>
                  <a:gd name="connsiteX4" fmla="*/ 188279 w 193106"/>
                  <a:gd name="connsiteY4" fmla="*/ 28966 h 196325"/>
                  <a:gd name="connsiteX5" fmla="*/ 163175 w 193106"/>
                  <a:gd name="connsiteY5" fmla="*/ 4828 h 196325"/>
                  <a:gd name="connsiteX6" fmla="*/ 5150 w 193106"/>
                  <a:gd name="connsiteY6" fmla="*/ 168003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06" h="196325">
                    <a:moveTo>
                      <a:pt x="5150" y="168003"/>
                    </a:moveTo>
                    <a:lnTo>
                      <a:pt x="4828" y="169612"/>
                    </a:lnTo>
                    <a:lnTo>
                      <a:pt x="28644" y="192785"/>
                    </a:lnTo>
                    <a:cubicBezTo>
                      <a:pt x="29610" y="192463"/>
                      <a:pt x="30253" y="192141"/>
                      <a:pt x="30253" y="192141"/>
                    </a:cubicBezTo>
                    <a:lnTo>
                      <a:pt x="188279" y="28966"/>
                    </a:lnTo>
                    <a:lnTo>
                      <a:pt x="163175" y="4828"/>
                    </a:lnTo>
                    <a:lnTo>
                      <a:pt x="5150" y="168003"/>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8" name="Freeform: Shape 67">
                <a:extLst>
                  <a:ext uri="{FF2B5EF4-FFF2-40B4-BE49-F238E27FC236}">
                    <a16:creationId xmlns:a16="http://schemas.microsoft.com/office/drawing/2014/main" id="{FAF007C9-69F7-4182-897C-9FF5298D016E}"/>
                  </a:ext>
                </a:extLst>
              </p:cNvPr>
              <p:cNvSpPr/>
              <p:nvPr/>
            </p:nvSpPr>
            <p:spPr>
              <a:xfrm>
                <a:off x="5919491" y="506197"/>
                <a:ext cx="51495" cy="51495"/>
              </a:xfrm>
              <a:custGeom>
                <a:avLst/>
                <a:gdLst>
                  <a:gd name="connsiteX0" fmla="*/ 6827 w 51495"/>
                  <a:gd name="connsiteY0" fmla="*/ 21843 h 51495"/>
                  <a:gd name="connsiteX1" fmla="*/ 21393 w 51495"/>
                  <a:gd name="connsiteY1" fmla="*/ 6827 h 51495"/>
                  <a:gd name="connsiteX2" fmla="*/ 46343 w 51495"/>
                  <a:gd name="connsiteY2" fmla="*/ 31030 h 51495"/>
                  <a:gd name="connsiteX3" fmla="*/ 31777 w 51495"/>
                  <a:gd name="connsiteY3" fmla="*/ 46046 h 51495"/>
                </a:gdLst>
                <a:ahLst/>
                <a:cxnLst>
                  <a:cxn ang="0">
                    <a:pos x="connsiteX0" y="connsiteY0"/>
                  </a:cxn>
                  <a:cxn ang="0">
                    <a:pos x="connsiteX1" y="connsiteY1"/>
                  </a:cxn>
                  <a:cxn ang="0">
                    <a:pos x="connsiteX2" y="connsiteY2"/>
                  </a:cxn>
                  <a:cxn ang="0">
                    <a:pos x="connsiteX3" y="connsiteY3"/>
                  </a:cxn>
                </a:cxnLst>
                <a:rect l="l" t="t" r="r" b="b"/>
                <a:pathLst>
                  <a:path w="51495" h="51495">
                    <a:moveTo>
                      <a:pt x="6827" y="21843"/>
                    </a:moveTo>
                    <a:lnTo>
                      <a:pt x="21393" y="6827"/>
                    </a:lnTo>
                    <a:lnTo>
                      <a:pt x="46343" y="31030"/>
                    </a:lnTo>
                    <a:lnTo>
                      <a:pt x="31777" y="46046"/>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69" name="Freeform: Shape 68">
                <a:extLst>
                  <a:ext uri="{FF2B5EF4-FFF2-40B4-BE49-F238E27FC236}">
                    <a16:creationId xmlns:a16="http://schemas.microsoft.com/office/drawing/2014/main" id="{2AA6AB2A-5FDE-F0AB-3379-209F37197D71}"/>
                  </a:ext>
                </a:extLst>
              </p:cNvPr>
              <p:cNvSpPr/>
              <p:nvPr/>
            </p:nvSpPr>
            <p:spPr>
              <a:xfrm>
                <a:off x="5887270" y="547494"/>
                <a:ext cx="80461" cy="99772"/>
              </a:xfrm>
              <a:custGeom>
                <a:avLst/>
                <a:gdLst>
                  <a:gd name="connsiteX0" fmla="*/ 63725 w 80461"/>
                  <a:gd name="connsiteY0" fmla="*/ 4828 h 99771"/>
                  <a:gd name="connsiteX1" fmla="*/ 76277 w 80461"/>
                  <a:gd name="connsiteY1" fmla="*/ 17701 h 99771"/>
                  <a:gd name="connsiteX2" fmla="*/ 4828 w 80461"/>
                  <a:gd name="connsiteY2" fmla="*/ 95588 h 99771"/>
                </a:gdLst>
                <a:ahLst/>
                <a:cxnLst>
                  <a:cxn ang="0">
                    <a:pos x="connsiteX0" y="connsiteY0"/>
                  </a:cxn>
                  <a:cxn ang="0">
                    <a:pos x="connsiteX1" y="connsiteY1"/>
                  </a:cxn>
                  <a:cxn ang="0">
                    <a:pos x="connsiteX2" y="connsiteY2"/>
                  </a:cxn>
                </a:cxnLst>
                <a:rect l="l" t="t" r="r" b="b"/>
                <a:pathLst>
                  <a:path w="80461" h="99771">
                    <a:moveTo>
                      <a:pt x="63725" y="4828"/>
                    </a:moveTo>
                    <a:lnTo>
                      <a:pt x="76277" y="17701"/>
                    </a:lnTo>
                    <a:lnTo>
                      <a:pt x="4828" y="95588"/>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70" name="Freeform: Shape 69">
                <a:extLst>
                  <a:ext uri="{FF2B5EF4-FFF2-40B4-BE49-F238E27FC236}">
                    <a16:creationId xmlns:a16="http://schemas.microsoft.com/office/drawing/2014/main" id="{38542506-D023-2A04-82C4-EB280B614950}"/>
                  </a:ext>
                </a:extLst>
              </p:cNvPr>
              <p:cNvSpPr/>
              <p:nvPr/>
            </p:nvSpPr>
            <p:spPr>
              <a:xfrm>
                <a:off x="5403859" y="617013"/>
                <a:ext cx="19311" cy="199544"/>
              </a:xfrm>
              <a:custGeom>
                <a:avLst/>
                <a:gdLst>
                  <a:gd name="connsiteX0" fmla="*/ 4828 w 19310"/>
                  <a:gd name="connsiteY0" fmla="*/ 4828 h 199543"/>
                  <a:gd name="connsiteX1" fmla="*/ 4828 w 19310"/>
                  <a:gd name="connsiteY1" fmla="*/ 197291 h 199543"/>
                  <a:gd name="connsiteX2" fmla="*/ 16092 w 19310"/>
                  <a:gd name="connsiteY2" fmla="*/ 195681 h 199543"/>
                </a:gdLst>
                <a:ahLst/>
                <a:cxnLst>
                  <a:cxn ang="0">
                    <a:pos x="connsiteX0" y="connsiteY0"/>
                  </a:cxn>
                  <a:cxn ang="0">
                    <a:pos x="connsiteX1" y="connsiteY1"/>
                  </a:cxn>
                  <a:cxn ang="0">
                    <a:pos x="connsiteX2" y="connsiteY2"/>
                  </a:cxn>
                </a:cxnLst>
                <a:rect l="l" t="t" r="r" b="b"/>
                <a:pathLst>
                  <a:path w="19310" h="199543">
                    <a:moveTo>
                      <a:pt x="4828" y="4828"/>
                    </a:moveTo>
                    <a:lnTo>
                      <a:pt x="4828" y="197291"/>
                    </a:lnTo>
                    <a:lnTo>
                      <a:pt x="16092" y="195681"/>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1" name="Freeform: Shape 70">
                <a:extLst>
                  <a:ext uri="{FF2B5EF4-FFF2-40B4-BE49-F238E27FC236}">
                    <a16:creationId xmlns:a16="http://schemas.microsoft.com/office/drawing/2014/main" id="{5D906419-CB6F-667B-A3B4-639C1582F70C}"/>
                  </a:ext>
                </a:extLst>
              </p:cNvPr>
              <p:cNvSpPr/>
              <p:nvPr/>
            </p:nvSpPr>
            <p:spPr>
              <a:xfrm>
                <a:off x="5403859" y="555219"/>
                <a:ext cx="9655" cy="51495"/>
              </a:xfrm>
              <a:custGeom>
                <a:avLst/>
                <a:gdLst>
                  <a:gd name="connsiteX0" fmla="*/ 4828 w 9655"/>
                  <a:gd name="connsiteY0" fmla="*/ 4828 h 51495"/>
                  <a:gd name="connsiteX1" fmla="*/ 4828 w 9655"/>
                  <a:gd name="connsiteY1" fmla="*/ 46667 h 51495"/>
                </a:gdLst>
                <a:ahLst/>
                <a:cxnLst>
                  <a:cxn ang="0">
                    <a:pos x="connsiteX0" y="connsiteY0"/>
                  </a:cxn>
                  <a:cxn ang="0">
                    <a:pos x="connsiteX1" y="connsiteY1"/>
                  </a:cxn>
                </a:cxnLst>
                <a:rect l="l" t="t" r="r" b="b"/>
                <a:pathLst>
                  <a:path w="9655" h="51495">
                    <a:moveTo>
                      <a:pt x="4828" y="4828"/>
                    </a:moveTo>
                    <a:lnTo>
                      <a:pt x="4828" y="46667"/>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2" name="Freeform: Shape 71">
                <a:extLst>
                  <a:ext uri="{FF2B5EF4-FFF2-40B4-BE49-F238E27FC236}">
                    <a16:creationId xmlns:a16="http://schemas.microsoft.com/office/drawing/2014/main" id="{AF021627-6E44-2F23-AF47-FA292D59972A}"/>
                  </a:ext>
                </a:extLst>
              </p:cNvPr>
              <p:cNvSpPr/>
              <p:nvPr/>
            </p:nvSpPr>
            <p:spPr>
              <a:xfrm>
                <a:off x="5403859" y="460918"/>
                <a:ext cx="215636" cy="86898"/>
              </a:xfrm>
              <a:custGeom>
                <a:avLst/>
                <a:gdLst>
                  <a:gd name="connsiteX0" fmla="*/ 210808 w 215635"/>
                  <a:gd name="connsiteY0" fmla="*/ 4828 h 86898"/>
                  <a:gd name="connsiteX1" fmla="*/ 4828 w 215635"/>
                  <a:gd name="connsiteY1" fmla="*/ 36047 h 86898"/>
                  <a:gd name="connsiteX2" fmla="*/ 4828 w 215635"/>
                  <a:gd name="connsiteY2" fmla="*/ 82070 h 86898"/>
                </a:gdLst>
                <a:ahLst/>
                <a:cxnLst>
                  <a:cxn ang="0">
                    <a:pos x="connsiteX0" y="connsiteY0"/>
                  </a:cxn>
                  <a:cxn ang="0">
                    <a:pos x="connsiteX1" y="connsiteY1"/>
                  </a:cxn>
                  <a:cxn ang="0">
                    <a:pos x="connsiteX2" y="connsiteY2"/>
                  </a:cxn>
                </a:cxnLst>
                <a:rect l="l" t="t" r="r" b="b"/>
                <a:pathLst>
                  <a:path w="215635" h="86898">
                    <a:moveTo>
                      <a:pt x="210808" y="4828"/>
                    </a:moveTo>
                    <a:lnTo>
                      <a:pt x="4828" y="36047"/>
                    </a:lnTo>
                    <a:lnTo>
                      <a:pt x="4828" y="82070"/>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3" name="Freeform: Shape 72">
                <a:extLst>
                  <a:ext uri="{FF2B5EF4-FFF2-40B4-BE49-F238E27FC236}">
                    <a16:creationId xmlns:a16="http://schemas.microsoft.com/office/drawing/2014/main" id="{AAECC92A-7D3A-BFD4-AE0A-941EC536861C}"/>
                  </a:ext>
                </a:extLst>
              </p:cNvPr>
              <p:cNvSpPr/>
              <p:nvPr/>
            </p:nvSpPr>
            <p:spPr>
              <a:xfrm>
                <a:off x="5648461" y="460918"/>
                <a:ext cx="212417" cy="115864"/>
              </a:xfrm>
              <a:custGeom>
                <a:avLst/>
                <a:gdLst>
                  <a:gd name="connsiteX0" fmla="*/ 210808 w 212417"/>
                  <a:gd name="connsiteY0" fmla="*/ 111358 h 115864"/>
                  <a:gd name="connsiteX1" fmla="*/ 210808 w 212417"/>
                  <a:gd name="connsiteY1" fmla="*/ 36047 h 115864"/>
                  <a:gd name="connsiteX2" fmla="*/ 4828 w 212417"/>
                  <a:gd name="connsiteY2" fmla="*/ 4828 h 115864"/>
                </a:gdLst>
                <a:ahLst/>
                <a:cxnLst>
                  <a:cxn ang="0">
                    <a:pos x="connsiteX0" y="connsiteY0"/>
                  </a:cxn>
                  <a:cxn ang="0">
                    <a:pos x="connsiteX1" y="connsiteY1"/>
                  </a:cxn>
                  <a:cxn ang="0">
                    <a:pos x="connsiteX2" y="connsiteY2"/>
                  </a:cxn>
                </a:cxnLst>
                <a:rect l="l" t="t" r="r" b="b"/>
                <a:pathLst>
                  <a:path w="212417" h="115864">
                    <a:moveTo>
                      <a:pt x="210808" y="111358"/>
                    </a:moveTo>
                    <a:lnTo>
                      <a:pt x="210808" y="36047"/>
                    </a:lnTo>
                    <a:lnTo>
                      <a:pt x="4828"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4" name="Freeform: Shape 73">
                <a:extLst>
                  <a:ext uri="{FF2B5EF4-FFF2-40B4-BE49-F238E27FC236}">
                    <a16:creationId xmlns:a16="http://schemas.microsoft.com/office/drawing/2014/main" id="{1B5EC721-DDC8-D3D4-EFA9-32EF4C7902EB}"/>
                  </a:ext>
                </a:extLst>
              </p:cNvPr>
              <p:cNvSpPr/>
              <p:nvPr/>
            </p:nvSpPr>
            <p:spPr>
              <a:xfrm>
                <a:off x="5839958" y="666255"/>
                <a:ext cx="22529" cy="151267"/>
              </a:xfrm>
              <a:custGeom>
                <a:avLst/>
                <a:gdLst>
                  <a:gd name="connsiteX0" fmla="*/ 4828 w 22529"/>
                  <a:gd name="connsiteY0" fmla="*/ 145796 h 151266"/>
                  <a:gd name="connsiteX1" fmla="*/ 19311 w 22529"/>
                  <a:gd name="connsiteY1" fmla="*/ 148048 h 151266"/>
                  <a:gd name="connsiteX2" fmla="*/ 19311 w 22529"/>
                  <a:gd name="connsiteY2" fmla="*/ 4828 h 151266"/>
                </a:gdLst>
                <a:ahLst/>
                <a:cxnLst>
                  <a:cxn ang="0">
                    <a:pos x="connsiteX0" y="connsiteY0"/>
                  </a:cxn>
                  <a:cxn ang="0">
                    <a:pos x="connsiteX1" y="connsiteY1"/>
                  </a:cxn>
                  <a:cxn ang="0">
                    <a:pos x="connsiteX2" y="connsiteY2"/>
                  </a:cxn>
                </a:cxnLst>
                <a:rect l="l" t="t" r="r" b="b"/>
                <a:pathLst>
                  <a:path w="22529" h="151266">
                    <a:moveTo>
                      <a:pt x="4828" y="145796"/>
                    </a:moveTo>
                    <a:lnTo>
                      <a:pt x="19311" y="148048"/>
                    </a:lnTo>
                    <a:lnTo>
                      <a:pt x="19311" y="4828"/>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5" name="Freeform: Shape 74">
                <a:extLst>
                  <a:ext uri="{FF2B5EF4-FFF2-40B4-BE49-F238E27FC236}">
                    <a16:creationId xmlns:a16="http://schemas.microsoft.com/office/drawing/2014/main" id="{7B4BCECA-957E-CC3C-F60D-064AC972ACF3}"/>
                  </a:ext>
                </a:extLst>
              </p:cNvPr>
              <p:cNvSpPr/>
              <p:nvPr/>
            </p:nvSpPr>
            <p:spPr>
              <a:xfrm>
                <a:off x="5609840" y="460918"/>
                <a:ext cx="48277" cy="25748"/>
              </a:xfrm>
              <a:custGeom>
                <a:avLst/>
                <a:gdLst>
                  <a:gd name="connsiteX0" fmla="*/ 43449 w 48276"/>
                  <a:gd name="connsiteY0" fmla="*/ 21885 h 25747"/>
                  <a:gd name="connsiteX1" fmla="*/ 43449 w 48276"/>
                  <a:gd name="connsiteY1" fmla="*/ 4828 h 25747"/>
                  <a:gd name="connsiteX2" fmla="*/ 4828 w 48276"/>
                  <a:gd name="connsiteY2" fmla="*/ 4828 h 25747"/>
                  <a:gd name="connsiteX3" fmla="*/ 4828 w 48276"/>
                  <a:gd name="connsiteY3" fmla="*/ 20920 h 25747"/>
                </a:gdLst>
                <a:ahLst/>
                <a:cxnLst>
                  <a:cxn ang="0">
                    <a:pos x="connsiteX0" y="connsiteY0"/>
                  </a:cxn>
                  <a:cxn ang="0">
                    <a:pos x="connsiteX1" y="connsiteY1"/>
                  </a:cxn>
                  <a:cxn ang="0">
                    <a:pos x="connsiteX2" y="connsiteY2"/>
                  </a:cxn>
                  <a:cxn ang="0">
                    <a:pos x="connsiteX3" y="connsiteY3"/>
                  </a:cxn>
                </a:cxnLst>
                <a:rect l="l" t="t" r="r" b="b"/>
                <a:pathLst>
                  <a:path w="48276" h="25747">
                    <a:moveTo>
                      <a:pt x="43449" y="21885"/>
                    </a:moveTo>
                    <a:lnTo>
                      <a:pt x="43449" y="4828"/>
                    </a:lnTo>
                    <a:lnTo>
                      <a:pt x="4828" y="4828"/>
                    </a:lnTo>
                    <a:lnTo>
                      <a:pt x="4828" y="20920"/>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6" name="Freeform: Shape 75">
                <a:extLst>
                  <a:ext uri="{FF2B5EF4-FFF2-40B4-BE49-F238E27FC236}">
                    <a16:creationId xmlns:a16="http://schemas.microsoft.com/office/drawing/2014/main" id="{6775FABE-4BCA-567A-3CB2-403BCC9C8ADE}"/>
                  </a:ext>
                </a:extLst>
              </p:cNvPr>
              <p:cNvSpPr/>
              <p:nvPr/>
            </p:nvSpPr>
            <p:spPr>
              <a:xfrm>
                <a:off x="5769796" y="811407"/>
                <a:ext cx="48277" cy="16092"/>
              </a:xfrm>
              <a:custGeom>
                <a:avLst/>
                <a:gdLst>
                  <a:gd name="connsiteX0" fmla="*/ 4828 w 48276"/>
                  <a:gd name="connsiteY0" fmla="*/ 4828 h 16092"/>
                  <a:gd name="connsiteX1" fmla="*/ 44415 w 48276"/>
                  <a:gd name="connsiteY1" fmla="*/ 12230 h 16092"/>
                </a:gdLst>
                <a:ahLst/>
                <a:cxnLst>
                  <a:cxn ang="0">
                    <a:pos x="connsiteX0" y="connsiteY0"/>
                  </a:cxn>
                  <a:cxn ang="0">
                    <a:pos x="connsiteX1" y="connsiteY1"/>
                  </a:cxn>
                </a:cxnLst>
                <a:rect l="l" t="t" r="r" b="b"/>
                <a:pathLst>
                  <a:path w="48276" h="16092">
                    <a:moveTo>
                      <a:pt x="4828" y="4828"/>
                    </a:moveTo>
                    <a:lnTo>
                      <a:pt x="44415" y="12230"/>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7" name="Freeform: Shape 76">
                <a:extLst>
                  <a:ext uri="{FF2B5EF4-FFF2-40B4-BE49-F238E27FC236}">
                    <a16:creationId xmlns:a16="http://schemas.microsoft.com/office/drawing/2014/main" id="{C4263B08-7611-D394-1376-69EDF4BF30AF}"/>
                  </a:ext>
                </a:extLst>
              </p:cNvPr>
              <p:cNvSpPr/>
              <p:nvPr/>
            </p:nvSpPr>
            <p:spPr>
              <a:xfrm>
                <a:off x="5734072" y="804326"/>
                <a:ext cx="28966" cy="12874"/>
              </a:xfrm>
              <a:custGeom>
                <a:avLst/>
                <a:gdLst>
                  <a:gd name="connsiteX0" fmla="*/ 4828 w 28966"/>
                  <a:gd name="connsiteY0" fmla="*/ 4828 h 12873"/>
                  <a:gd name="connsiteX1" fmla="*/ 26391 w 28966"/>
                  <a:gd name="connsiteY1" fmla="*/ 9012 h 12873"/>
                </a:gdLst>
                <a:ahLst/>
                <a:cxnLst>
                  <a:cxn ang="0">
                    <a:pos x="connsiteX0" y="connsiteY0"/>
                  </a:cxn>
                  <a:cxn ang="0">
                    <a:pos x="connsiteX1" y="connsiteY1"/>
                  </a:cxn>
                </a:cxnLst>
                <a:rect l="l" t="t" r="r" b="b"/>
                <a:pathLst>
                  <a:path w="28966" h="12873">
                    <a:moveTo>
                      <a:pt x="4828" y="4828"/>
                    </a:moveTo>
                    <a:lnTo>
                      <a:pt x="26391" y="901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8" name="Freeform: Shape 77">
                <a:extLst>
                  <a:ext uri="{FF2B5EF4-FFF2-40B4-BE49-F238E27FC236}">
                    <a16:creationId xmlns:a16="http://schemas.microsoft.com/office/drawing/2014/main" id="{C2AC913F-AD69-E39F-5B83-8C12E069D4FC}"/>
                  </a:ext>
                </a:extLst>
              </p:cNvPr>
              <p:cNvSpPr/>
              <p:nvPr/>
            </p:nvSpPr>
            <p:spPr>
              <a:xfrm>
                <a:off x="5446343" y="784050"/>
                <a:ext cx="280005" cy="41840"/>
              </a:xfrm>
              <a:custGeom>
                <a:avLst/>
                <a:gdLst>
                  <a:gd name="connsiteX0" fmla="*/ 4828 w 280004"/>
                  <a:gd name="connsiteY0" fmla="*/ 38943 h 41839"/>
                  <a:gd name="connsiteX1" fmla="*/ 187314 w 280004"/>
                  <a:gd name="connsiteY1" fmla="*/ 4828 h 41839"/>
                  <a:gd name="connsiteX2" fmla="*/ 278074 w 280004"/>
                  <a:gd name="connsiteY2" fmla="*/ 22529 h 41839"/>
                </a:gdLst>
                <a:ahLst/>
                <a:cxnLst>
                  <a:cxn ang="0">
                    <a:pos x="connsiteX0" y="connsiteY0"/>
                  </a:cxn>
                  <a:cxn ang="0">
                    <a:pos x="connsiteX1" y="connsiteY1"/>
                  </a:cxn>
                  <a:cxn ang="0">
                    <a:pos x="connsiteX2" y="connsiteY2"/>
                  </a:cxn>
                </a:cxnLst>
                <a:rect l="l" t="t" r="r" b="b"/>
                <a:pathLst>
                  <a:path w="280004" h="41839">
                    <a:moveTo>
                      <a:pt x="4828" y="38943"/>
                    </a:moveTo>
                    <a:lnTo>
                      <a:pt x="187314" y="4828"/>
                    </a:lnTo>
                    <a:lnTo>
                      <a:pt x="278074" y="22529"/>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79" name="Freeform: Shape 78">
                <a:extLst>
                  <a:ext uri="{FF2B5EF4-FFF2-40B4-BE49-F238E27FC236}">
                    <a16:creationId xmlns:a16="http://schemas.microsoft.com/office/drawing/2014/main" id="{8EDAED11-4881-BA47-7B14-AEC26354BEEF}"/>
                  </a:ext>
                </a:extLst>
              </p:cNvPr>
              <p:cNvSpPr/>
              <p:nvPr/>
            </p:nvSpPr>
            <p:spPr>
              <a:xfrm>
                <a:off x="5628828" y="483126"/>
                <a:ext cx="189888" cy="51495"/>
              </a:xfrm>
              <a:custGeom>
                <a:avLst/>
                <a:gdLst>
                  <a:gd name="connsiteX0" fmla="*/ 186670 w 189888"/>
                  <a:gd name="connsiteY0" fmla="*/ 46989 h 51495"/>
                  <a:gd name="connsiteX1" fmla="*/ 4828 w 189888"/>
                  <a:gd name="connsiteY1" fmla="*/ 4828 h 51495"/>
                </a:gdLst>
                <a:ahLst/>
                <a:cxnLst>
                  <a:cxn ang="0">
                    <a:pos x="connsiteX0" y="connsiteY0"/>
                  </a:cxn>
                  <a:cxn ang="0">
                    <a:pos x="connsiteX1" y="connsiteY1"/>
                  </a:cxn>
                </a:cxnLst>
                <a:rect l="l" t="t" r="r" b="b"/>
                <a:pathLst>
                  <a:path w="189888" h="51495">
                    <a:moveTo>
                      <a:pt x="186670" y="46989"/>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0" name="Freeform: Shape 79">
                <a:extLst>
                  <a:ext uri="{FF2B5EF4-FFF2-40B4-BE49-F238E27FC236}">
                    <a16:creationId xmlns:a16="http://schemas.microsoft.com/office/drawing/2014/main" id="{1E6A0F14-1DCF-E24D-EFE1-50AD85F3769B}"/>
                  </a:ext>
                </a:extLst>
              </p:cNvPr>
              <p:cNvSpPr/>
              <p:nvPr/>
            </p:nvSpPr>
            <p:spPr>
              <a:xfrm>
                <a:off x="5424779" y="482804"/>
                <a:ext cx="212417" cy="344374"/>
              </a:xfrm>
              <a:custGeom>
                <a:avLst/>
                <a:gdLst>
                  <a:gd name="connsiteX0" fmla="*/ 209199 w 212417"/>
                  <a:gd name="connsiteY0" fmla="*/ 4828 h 344373"/>
                  <a:gd name="connsiteX1" fmla="*/ 6759 w 212417"/>
                  <a:gd name="connsiteY1" fmla="*/ 35725 h 344373"/>
                  <a:gd name="connsiteX2" fmla="*/ 26391 w 212417"/>
                  <a:gd name="connsiteY2" fmla="*/ 47311 h 344373"/>
                  <a:gd name="connsiteX3" fmla="*/ 26391 w 212417"/>
                  <a:gd name="connsiteY3" fmla="*/ 340190 h 344373"/>
                  <a:gd name="connsiteX4" fmla="*/ 4828 w 212417"/>
                  <a:gd name="connsiteY4" fmla="*/ 329891 h 344373"/>
                  <a:gd name="connsiteX5" fmla="*/ 6759 w 212417"/>
                  <a:gd name="connsiteY5" fmla="*/ 35725 h 344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17" h="344373">
                    <a:moveTo>
                      <a:pt x="209199" y="4828"/>
                    </a:moveTo>
                    <a:lnTo>
                      <a:pt x="6759" y="35725"/>
                    </a:lnTo>
                    <a:lnTo>
                      <a:pt x="26391" y="47311"/>
                    </a:lnTo>
                    <a:cubicBezTo>
                      <a:pt x="26391" y="47311"/>
                      <a:pt x="26391" y="341155"/>
                      <a:pt x="26391" y="340190"/>
                    </a:cubicBezTo>
                    <a:lnTo>
                      <a:pt x="4828" y="329891"/>
                    </a:lnTo>
                    <a:lnTo>
                      <a:pt x="6759" y="35725"/>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1" name="Freeform: Shape 80">
                <a:extLst>
                  <a:ext uri="{FF2B5EF4-FFF2-40B4-BE49-F238E27FC236}">
                    <a16:creationId xmlns:a16="http://schemas.microsoft.com/office/drawing/2014/main" id="{EB03E7A6-FC16-97CB-585E-CA0E660A09D6}"/>
                  </a:ext>
                </a:extLst>
              </p:cNvPr>
              <p:cNvSpPr/>
              <p:nvPr/>
            </p:nvSpPr>
            <p:spPr>
              <a:xfrm>
                <a:off x="5446343" y="483126"/>
                <a:ext cx="189888" cy="51495"/>
              </a:xfrm>
              <a:custGeom>
                <a:avLst/>
                <a:gdLst>
                  <a:gd name="connsiteX0" fmla="*/ 187314 w 189888"/>
                  <a:gd name="connsiteY0" fmla="*/ 4828 h 51495"/>
                  <a:gd name="connsiteX1" fmla="*/ 4828 w 189888"/>
                  <a:gd name="connsiteY1" fmla="*/ 47311 h 51495"/>
                </a:gdLst>
                <a:ahLst/>
                <a:cxnLst>
                  <a:cxn ang="0">
                    <a:pos x="connsiteX0" y="connsiteY0"/>
                  </a:cxn>
                  <a:cxn ang="0">
                    <a:pos x="connsiteX1" y="connsiteY1"/>
                  </a:cxn>
                </a:cxnLst>
                <a:rect l="l" t="t" r="r" b="b"/>
                <a:pathLst>
                  <a:path w="189888" h="51495">
                    <a:moveTo>
                      <a:pt x="187314" y="4828"/>
                    </a:moveTo>
                    <a:lnTo>
                      <a:pt x="4828" y="47311"/>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2" name="Freeform: Shape 81">
                <a:extLst>
                  <a:ext uri="{FF2B5EF4-FFF2-40B4-BE49-F238E27FC236}">
                    <a16:creationId xmlns:a16="http://schemas.microsoft.com/office/drawing/2014/main" id="{7F8AFB7D-478E-F8A6-954D-DCBC37D30B17}"/>
                  </a:ext>
                </a:extLst>
              </p:cNvPr>
              <p:cNvSpPr/>
              <p:nvPr/>
            </p:nvSpPr>
            <p:spPr>
              <a:xfrm>
                <a:off x="5627219" y="482804"/>
                <a:ext cx="215636" cy="38621"/>
              </a:xfrm>
              <a:custGeom>
                <a:avLst/>
                <a:gdLst>
                  <a:gd name="connsiteX0" fmla="*/ 211130 w 215635"/>
                  <a:gd name="connsiteY0" fmla="*/ 36368 h 38621"/>
                  <a:gd name="connsiteX1" fmla="*/ 4828 w 215635"/>
                  <a:gd name="connsiteY1" fmla="*/ 4828 h 38621"/>
                </a:gdLst>
                <a:ahLst/>
                <a:cxnLst>
                  <a:cxn ang="0">
                    <a:pos x="connsiteX0" y="connsiteY0"/>
                  </a:cxn>
                  <a:cxn ang="0">
                    <a:pos x="connsiteX1" y="connsiteY1"/>
                  </a:cxn>
                </a:cxnLst>
                <a:rect l="l" t="t" r="r" b="b"/>
                <a:pathLst>
                  <a:path w="215635" h="38621">
                    <a:moveTo>
                      <a:pt x="211130" y="36368"/>
                    </a:moveTo>
                    <a:lnTo>
                      <a:pt x="4828" y="482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3" name="Freeform: Shape 82">
                <a:extLst>
                  <a:ext uri="{FF2B5EF4-FFF2-40B4-BE49-F238E27FC236}">
                    <a16:creationId xmlns:a16="http://schemas.microsoft.com/office/drawing/2014/main" id="{DBEE2A9F-851E-C835-BD74-2F4E21942CEF}"/>
                  </a:ext>
                </a:extLst>
              </p:cNvPr>
              <p:cNvSpPr/>
              <p:nvPr/>
            </p:nvSpPr>
            <p:spPr>
              <a:xfrm>
                <a:off x="5809705" y="514344"/>
                <a:ext cx="32184" cy="96553"/>
              </a:xfrm>
              <a:custGeom>
                <a:avLst/>
                <a:gdLst>
                  <a:gd name="connsiteX0" fmla="*/ 4828 w 32184"/>
                  <a:gd name="connsiteY0" fmla="*/ 94622 h 96553"/>
                  <a:gd name="connsiteX1" fmla="*/ 4828 w 32184"/>
                  <a:gd name="connsiteY1" fmla="*/ 15449 h 96553"/>
                  <a:gd name="connsiteX2" fmla="*/ 28322 w 32184"/>
                  <a:gd name="connsiteY2" fmla="*/ 4828 h 96553"/>
                  <a:gd name="connsiteX3" fmla="*/ 28000 w 32184"/>
                  <a:gd name="connsiteY3" fmla="*/ 74990 h 96553"/>
                </a:gdLst>
                <a:ahLst/>
                <a:cxnLst>
                  <a:cxn ang="0">
                    <a:pos x="connsiteX0" y="connsiteY0"/>
                  </a:cxn>
                  <a:cxn ang="0">
                    <a:pos x="connsiteX1" y="connsiteY1"/>
                  </a:cxn>
                  <a:cxn ang="0">
                    <a:pos x="connsiteX2" y="connsiteY2"/>
                  </a:cxn>
                  <a:cxn ang="0">
                    <a:pos x="connsiteX3" y="connsiteY3"/>
                  </a:cxn>
                </a:cxnLst>
                <a:rect l="l" t="t" r="r" b="b"/>
                <a:pathLst>
                  <a:path w="32184" h="96553">
                    <a:moveTo>
                      <a:pt x="4828" y="94622"/>
                    </a:moveTo>
                    <a:cubicBezTo>
                      <a:pt x="4828" y="49564"/>
                      <a:pt x="4828" y="15449"/>
                      <a:pt x="4828" y="15449"/>
                    </a:cubicBezTo>
                    <a:lnTo>
                      <a:pt x="28322" y="4828"/>
                    </a:lnTo>
                    <a:lnTo>
                      <a:pt x="28000" y="74990"/>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4" name="Freeform: Shape 83">
                <a:extLst>
                  <a:ext uri="{FF2B5EF4-FFF2-40B4-BE49-F238E27FC236}">
                    <a16:creationId xmlns:a16="http://schemas.microsoft.com/office/drawing/2014/main" id="{D1E52083-F297-780A-8027-EEA3970C79E9}"/>
                  </a:ext>
                </a:extLst>
              </p:cNvPr>
              <p:cNvSpPr/>
              <p:nvPr/>
            </p:nvSpPr>
            <p:spPr>
              <a:xfrm>
                <a:off x="5809383" y="690072"/>
                <a:ext cx="32184" cy="138393"/>
              </a:xfrm>
              <a:custGeom>
                <a:avLst/>
                <a:gdLst>
                  <a:gd name="connsiteX0" fmla="*/ 28001 w 32184"/>
                  <a:gd name="connsiteY0" fmla="*/ 4828 h 138393"/>
                  <a:gd name="connsiteX1" fmla="*/ 27679 w 32184"/>
                  <a:gd name="connsiteY1" fmla="*/ 121979 h 138393"/>
                  <a:gd name="connsiteX2" fmla="*/ 4828 w 32184"/>
                  <a:gd name="connsiteY2" fmla="*/ 133565 h 138393"/>
                  <a:gd name="connsiteX3" fmla="*/ 5150 w 32184"/>
                  <a:gd name="connsiteY3" fmla="*/ 23816 h 138393"/>
                </a:gdLst>
                <a:ahLst/>
                <a:cxnLst>
                  <a:cxn ang="0">
                    <a:pos x="connsiteX0" y="connsiteY0"/>
                  </a:cxn>
                  <a:cxn ang="0">
                    <a:pos x="connsiteX1" y="connsiteY1"/>
                  </a:cxn>
                  <a:cxn ang="0">
                    <a:pos x="connsiteX2" y="connsiteY2"/>
                  </a:cxn>
                  <a:cxn ang="0">
                    <a:pos x="connsiteX3" y="connsiteY3"/>
                  </a:cxn>
                </a:cxnLst>
                <a:rect l="l" t="t" r="r" b="b"/>
                <a:pathLst>
                  <a:path w="32184" h="138393">
                    <a:moveTo>
                      <a:pt x="28001" y="4828"/>
                    </a:moveTo>
                    <a:lnTo>
                      <a:pt x="27679" y="121979"/>
                    </a:lnTo>
                    <a:lnTo>
                      <a:pt x="4828" y="133565"/>
                    </a:lnTo>
                    <a:cubicBezTo>
                      <a:pt x="4828" y="133887"/>
                      <a:pt x="4828" y="83036"/>
                      <a:pt x="5150" y="23816"/>
                    </a:cubicBez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5" name="Freeform: Shape 84">
                <a:extLst>
                  <a:ext uri="{FF2B5EF4-FFF2-40B4-BE49-F238E27FC236}">
                    <a16:creationId xmlns:a16="http://schemas.microsoft.com/office/drawing/2014/main" id="{C5409F67-884C-6195-5464-F309C56194DE}"/>
                  </a:ext>
                </a:extLst>
              </p:cNvPr>
              <p:cNvSpPr/>
              <p:nvPr/>
            </p:nvSpPr>
            <p:spPr>
              <a:xfrm>
                <a:off x="5480136" y="628921"/>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6" name="Freeform: Shape 85">
                <a:extLst>
                  <a:ext uri="{FF2B5EF4-FFF2-40B4-BE49-F238E27FC236}">
                    <a16:creationId xmlns:a16="http://schemas.microsoft.com/office/drawing/2014/main" id="{952334FB-2D15-0CF7-3499-A8422E129D45}"/>
                  </a:ext>
                </a:extLst>
              </p:cNvPr>
              <p:cNvSpPr/>
              <p:nvPr/>
            </p:nvSpPr>
            <p:spPr>
              <a:xfrm>
                <a:off x="5480136" y="656278"/>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7" name="Freeform: Shape 86">
                <a:extLst>
                  <a:ext uri="{FF2B5EF4-FFF2-40B4-BE49-F238E27FC236}">
                    <a16:creationId xmlns:a16="http://schemas.microsoft.com/office/drawing/2014/main" id="{5FA4837A-22B7-C627-BF78-72755F79EB21}"/>
                  </a:ext>
                </a:extLst>
              </p:cNvPr>
              <p:cNvSpPr/>
              <p:nvPr/>
            </p:nvSpPr>
            <p:spPr>
              <a:xfrm>
                <a:off x="5480136" y="686853"/>
                <a:ext cx="115864" cy="28966"/>
              </a:xfrm>
              <a:custGeom>
                <a:avLst/>
                <a:gdLst>
                  <a:gd name="connsiteX0" fmla="*/ 111358 w 115864"/>
                  <a:gd name="connsiteY0" fmla="*/ 4828 h 28966"/>
                  <a:gd name="connsiteX1" fmla="*/ 4828 w 115864"/>
                  <a:gd name="connsiteY1" fmla="*/ 24460 h 28966"/>
                </a:gdLst>
                <a:ahLst/>
                <a:cxnLst>
                  <a:cxn ang="0">
                    <a:pos x="connsiteX0" y="connsiteY0"/>
                  </a:cxn>
                  <a:cxn ang="0">
                    <a:pos x="connsiteX1" y="connsiteY1"/>
                  </a:cxn>
                </a:cxnLst>
                <a:rect l="l" t="t" r="r" b="b"/>
                <a:pathLst>
                  <a:path w="115864" h="28966">
                    <a:moveTo>
                      <a:pt x="111358" y="4828"/>
                    </a:moveTo>
                    <a:lnTo>
                      <a:pt x="4828" y="24460"/>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8" name="Freeform: Shape 87">
                <a:extLst>
                  <a:ext uri="{FF2B5EF4-FFF2-40B4-BE49-F238E27FC236}">
                    <a16:creationId xmlns:a16="http://schemas.microsoft.com/office/drawing/2014/main" id="{B4A60D95-98A2-18AA-F4B7-E107CE913E0A}"/>
                  </a:ext>
                </a:extLst>
              </p:cNvPr>
              <p:cNvSpPr/>
              <p:nvPr/>
            </p:nvSpPr>
            <p:spPr>
              <a:xfrm>
                <a:off x="5480136" y="715497"/>
                <a:ext cx="115864" cy="28966"/>
              </a:xfrm>
              <a:custGeom>
                <a:avLst/>
                <a:gdLst>
                  <a:gd name="connsiteX0" fmla="*/ 111358 w 115864"/>
                  <a:gd name="connsiteY0" fmla="*/ 4828 h 28966"/>
                  <a:gd name="connsiteX1" fmla="*/ 4828 w 115864"/>
                  <a:gd name="connsiteY1" fmla="*/ 24782 h 28966"/>
                </a:gdLst>
                <a:ahLst/>
                <a:cxnLst>
                  <a:cxn ang="0">
                    <a:pos x="connsiteX0" y="connsiteY0"/>
                  </a:cxn>
                  <a:cxn ang="0">
                    <a:pos x="connsiteX1" y="connsiteY1"/>
                  </a:cxn>
                </a:cxnLst>
                <a:rect l="l" t="t" r="r" b="b"/>
                <a:pathLst>
                  <a:path w="115864" h="28966">
                    <a:moveTo>
                      <a:pt x="111358" y="4828"/>
                    </a:moveTo>
                    <a:lnTo>
                      <a:pt x="4828" y="2478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89" name="Freeform: Shape 88">
                <a:extLst>
                  <a:ext uri="{FF2B5EF4-FFF2-40B4-BE49-F238E27FC236}">
                    <a16:creationId xmlns:a16="http://schemas.microsoft.com/office/drawing/2014/main" id="{773E6B4B-719C-8291-B8D8-81A196251FEC}"/>
                  </a:ext>
                </a:extLst>
              </p:cNvPr>
              <p:cNvSpPr/>
              <p:nvPr/>
            </p:nvSpPr>
            <p:spPr>
              <a:xfrm>
                <a:off x="5664875" y="622484"/>
                <a:ext cx="115864" cy="28966"/>
              </a:xfrm>
              <a:custGeom>
                <a:avLst/>
                <a:gdLst>
                  <a:gd name="connsiteX0" fmla="*/ 4828 w 115864"/>
                  <a:gd name="connsiteY0" fmla="*/ 4828 h 28966"/>
                  <a:gd name="connsiteX1" fmla="*/ 111358 w 115864"/>
                  <a:gd name="connsiteY1" fmla="*/ 24782 h 28966"/>
                </a:gdLst>
                <a:ahLst/>
                <a:cxnLst>
                  <a:cxn ang="0">
                    <a:pos x="connsiteX0" y="connsiteY0"/>
                  </a:cxn>
                  <a:cxn ang="0">
                    <a:pos x="connsiteX1" y="connsiteY1"/>
                  </a:cxn>
                </a:cxnLst>
                <a:rect l="l" t="t" r="r" b="b"/>
                <a:pathLst>
                  <a:path w="115864" h="28966">
                    <a:moveTo>
                      <a:pt x="4828" y="4828"/>
                    </a:moveTo>
                    <a:lnTo>
                      <a:pt x="111358" y="2478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0" name="Freeform: Shape 89">
                <a:extLst>
                  <a:ext uri="{FF2B5EF4-FFF2-40B4-BE49-F238E27FC236}">
                    <a16:creationId xmlns:a16="http://schemas.microsoft.com/office/drawing/2014/main" id="{42F4F99B-528A-51CB-965C-E8D925FA640E}"/>
                  </a:ext>
                </a:extLst>
              </p:cNvPr>
              <p:cNvSpPr/>
              <p:nvPr/>
            </p:nvSpPr>
            <p:spPr>
              <a:xfrm>
                <a:off x="5664875" y="649841"/>
                <a:ext cx="86898" cy="22529"/>
              </a:xfrm>
              <a:custGeom>
                <a:avLst/>
                <a:gdLst>
                  <a:gd name="connsiteX0" fmla="*/ 4828 w 86898"/>
                  <a:gd name="connsiteY0" fmla="*/ 4828 h 22529"/>
                  <a:gd name="connsiteX1" fmla="*/ 83680 w 86898"/>
                  <a:gd name="connsiteY1" fmla="*/ 19633 h 22529"/>
                </a:gdLst>
                <a:ahLst/>
                <a:cxnLst>
                  <a:cxn ang="0">
                    <a:pos x="connsiteX0" y="connsiteY0"/>
                  </a:cxn>
                  <a:cxn ang="0">
                    <a:pos x="connsiteX1" y="connsiteY1"/>
                  </a:cxn>
                </a:cxnLst>
                <a:rect l="l" t="t" r="r" b="b"/>
                <a:pathLst>
                  <a:path w="86898" h="22529">
                    <a:moveTo>
                      <a:pt x="4828" y="4828"/>
                    </a:moveTo>
                    <a:lnTo>
                      <a:pt x="83680" y="19633"/>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1" name="Freeform: Shape 90">
                <a:extLst>
                  <a:ext uri="{FF2B5EF4-FFF2-40B4-BE49-F238E27FC236}">
                    <a16:creationId xmlns:a16="http://schemas.microsoft.com/office/drawing/2014/main" id="{61783BFB-B914-B035-72D9-2738ED02334F}"/>
                  </a:ext>
                </a:extLst>
              </p:cNvPr>
              <p:cNvSpPr/>
              <p:nvPr/>
            </p:nvSpPr>
            <p:spPr>
              <a:xfrm>
                <a:off x="5664875" y="595127"/>
                <a:ext cx="70806" cy="19311"/>
              </a:xfrm>
              <a:custGeom>
                <a:avLst/>
                <a:gdLst>
                  <a:gd name="connsiteX0" fmla="*/ 4828 w 70805"/>
                  <a:gd name="connsiteY0" fmla="*/ 4828 h 19310"/>
                  <a:gd name="connsiteX1" fmla="*/ 67266 w 70805"/>
                  <a:gd name="connsiteY1" fmla="*/ 16414 h 19310"/>
                </a:gdLst>
                <a:ahLst/>
                <a:cxnLst>
                  <a:cxn ang="0">
                    <a:pos x="connsiteX0" y="connsiteY0"/>
                  </a:cxn>
                  <a:cxn ang="0">
                    <a:pos x="connsiteX1" y="connsiteY1"/>
                  </a:cxn>
                </a:cxnLst>
                <a:rect l="l" t="t" r="r" b="b"/>
                <a:pathLst>
                  <a:path w="70805" h="19310">
                    <a:moveTo>
                      <a:pt x="4828" y="4828"/>
                    </a:moveTo>
                    <a:lnTo>
                      <a:pt x="67266" y="16414"/>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2" name="Freeform: Shape 91">
                <a:extLst>
                  <a:ext uri="{FF2B5EF4-FFF2-40B4-BE49-F238E27FC236}">
                    <a16:creationId xmlns:a16="http://schemas.microsoft.com/office/drawing/2014/main" id="{ACD3F39B-B785-1F1D-B799-675409754D65}"/>
                  </a:ext>
                </a:extLst>
              </p:cNvPr>
              <p:cNvSpPr/>
              <p:nvPr/>
            </p:nvSpPr>
            <p:spPr>
              <a:xfrm>
                <a:off x="5664875" y="680094"/>
                <a:ext cx="77243" cy="22529"/>
              </a:xfrm>
              <a:custGeom>
                <a:avLst/>
                <a:gdLst>
                  <a:gd name="connsiteX0" fmla="*/ 4828 w 77242"/>
                  <a:gd name="connsiteY0" fmla="*/ 4828 h 22529"/>
                  <a:gd name="connsiteX1" fmla="*/ 74668 w 77242"/>
                  <a:gd name="connsiteY1" fmla="*/ 18023 h 22529"/>
                </a:gdLst>
                <a:ahLst/>
                <a:cxnLst>
                  <a:cxn ang="0">
                    <a:pos x="connsiteX0" y="connsiteY0"/>
                  </a:cxn>
                  <a:cxn ang="0">
                    <a:pos x="connsiteX1" y="connsiteY1"/>
                  </a:cxn>
                </a:cxnLst>
                <a:rect l="l" t="t" r="r" b="b"/>
                <a:pathLst>
                  <a:path w="77242" h="22529">
                    <a:moveTo>
                      <a:pt x="4828" y="4828"/>
                    </a:moveTo>
                    <a:lnTo>
                      <a:pt x="74668" y="18023"/>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3" name="Freeform: Shape 92">
                <a:extLst>
                  <a:ext uri="{FF2B5EF4-FFF2-40B4-BE49-F238E27FC236}">
                    <a16:creationId xmlns:a16="http://schemas.microsoft.com/office/drawing/2014/main" id="{70CD9C26-5A7F-3E05-DE03-39DEF1D326DE}"/>
                  </a:ext>
                </a:extLst>
              </p:cNvPr>
              <p:cNvSpPr/>
              <p:nvPr/>
            </p:nvSpPr>
            <p:spPr>
              <a:xfrm>
                <a:off x="5664875" y="709060"/>
                <a:ext cx="74024" cy="19311"/>
              </a:xfrm>
              <a:custGeom>
                <a:avLst/>
                <a:gdLst>
                  <a:gd name="connsiteX0" fmla="*/ 4828 w 74024"/>
                  <a:gd name="connsiteY0" fmla="*/ 4828 h 19310"/>
                  <a:gd name="connsiteX1" fmla="*/ 69197 w 74024"/>
                  <a:gd name="connsiteY1" fmla="*/ 17058 h 19310"/>
                </a:gdLst>
                <a:ahLst/>
                <a:cxnLst>
                  <a:cxn ang="0">
                    <a:pos x="connsiteX0" y="connsiteY0"/>
                  </a:cxn>
                  <a:cxn ang="0">
                    <a:pos x="connsiteX1" y="connsiteY1"/>
                  </a:cxn>
                </a:cxnLst>
                <a:rect l="l" t="t" r="r" b="b"/>
                <a:pathLst>
                  <a:path w="74024" h="19310">
                    <a:moveTo>
                      <a:pt x="4828" y="4828"/>
                    </a:moveTo>
                    <a:lnTo>
                      <a:pt x="69197" y="1705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4" name="Freeform: Shape 93">
                <a:extLst>
                  <a:ext uri="{FF2B5EF4-FFF2-40B4-BE49-F238E27FC236}">
                    <a16:creationId xmlns:a16="http://schemas.microsoft.com/office/drawing/2014/main" id="{2D5D29BE-A9F6-5B5C-EC1B-5B3A7DB89F00}"/>
                  </a:ext>
                </a:extLst>
              </p:cNvPr>
              <p:cNvSpPr/>
              <p:nvPr/>
            </p:nvSpPr>
            <p:spPr>
              <a:xfrm>
                <a:off x="5628507" y="498574"/>
                <a:ext cx="9655" cy="276786"/>
              </a:xfrm>
              <a:custGeom>
                <a:avLst/>
                <a:gdLst>
                  <a:gd name="connsiteX0" fmla="*/ 4828 w 9655"/>
                  <a:gd name="connsiteY0" fmla="*/ 4828 h 276786"/>
                  <a:gd name="connsiteX1" fmla="*/ 4828 w 9655"/>
                  <a:gd name="connsiteY1" fmla="*/ 274212 h 276786"/>
                </a:gdLst>
                <a:ahLst/>
                <a:cxnLst>
                  <a:cxn ang="0">
                    <a:pos x="connsiteX0" y="connsiteY0"/>
                  </a:cxn>
                  <a:cxn ang="0">
                    <a:pos x="connsiteX1" y="connsiteY1"/>
                  </a:cxn>
                </a:cxnLst>
                <a:rect l="l" t="t" r="r" b="b"/>
                <a:pathLst>
                  <a:path w="9655" h="276786">
                    <a:moveTo>
                      <a:pt x="4828" y="4828"/>
                    </a:moveTo>
                    <a:lnTo>
                      <a:pt x="4828" y="274212"/>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95" name="Freeform: Shape 94">
                <a:extLst>
                  <a:ext uri="{FF2B5EF4-FFF2-40B4-BE49-F238E27FC236}">
                    <a16:creationId xmlns:a16="http://schemas.microsoft.com/office/drawing/2014/main" id="{5DC9F719-184B-4C96-B547-BB098C6AE966}"/>
                  </a:ext>
                </a:extLst>
              </p:cNvPr>
              <p:cNvSpPr/>
              <p:nvPr/>
            </p:nvSpPr>
            <p:spPr>
              <a:xfrm>
                <a:off x="5483998" y="543632"/>
                <a:ext cx="112646" cy="77243"/>
              </a:xfrm>
              <a:custGeom>
                <a:avLst/>
                <a:gdLst>
                  <a:gd name="connsiteX0" fmla="*/ 5793 w 112645"/>
                  <a:gd name="connsiteY0" fmla="*/ 72737 h 77242"/>
                  <a:gd name="connsiteX1" fmla="*/ 107818 w 112645"/>
                  <a:gd name="connsiteY1" fmla="*/ 52461 h 77242"/>
                  <a:gd name="connsiteX2" fmla="*/ 106852 w 112645"/>
                  <a:gd name="connsiteY2" fmla="*/ 4828 h 77242"/>
                  <a:gd name="connsiteX3" fmla="*/ 4828 w 112645"/>
                  <a:gd name="connsiteY3" fmla="*/ 25426 h 77242"/>
                </a:gdLst>
                <a:ahLst/>
                <a:cxnLst>
                  <a:cxn ang="0">
                    <a:pos x="connsiteX0" y="connsiteY0"/>
                  </a:cxn>
                  <a:cxn ang="0">
                    <a:pos x="connsiteX1" y="connsiteY1"/>
                  </a:cxn>
                  <a:cxn ang="0">
                    <a:pos x="connsiteX2" y="connsiteY2"/>
                  </a:cxn>
                  <a:cxn ang="0">
                    <a:pos x="connsiteX3" y="connsiteY3"/>
                  </a:cxn>
                </a:cxnLst>
                <a:rect l="l" t="t" r="r" b="b"/>
                <a:pathLst>
                  <a:path w="112645" h="77242">
                    <a:moveTo>
                      <a:pt x="5793" y="72737"/>
                    </a:moveTo>
                    <a:lnTo>
                      <a:pt x="107818" y="52461"/>
                    </a:lnTo>
                    <a:lnTo>
                      <a:pt x="106852" y="4828"/>
                    </a:lnTo>
                    <a:lnTo>
                      <a:pt x="4828" y="25426"/>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grpSp>
      </p:grpSp>
      <p:grpSp>
        <p:nvGrpSpPr>
          <p:cNvPr id="124" name="Group 123">
            <a:extLst>
              <a:ext uri="{FF2B5EF4-FFF2-40B4-BE49-F238E27FC236}">
                <a16:creationId xmlns:a16="http://schemas.microsoft.com/office/drawing/2014/main" id="{FA9CCD2D-C0D0-FFED-13CA-5502CC21DC93}"/>
              </a:ext>
            </a:extLst>
          </p:cNvPr>
          <p:cNvGrpSpPr/>
          <p:nvPr/>
        </p:nvGrpSpPr>
        <p:grpSpPr>
          <a:xfrm>
            <a:off x="6397960" y="1998350"/>
            <a:ext cx="1250696" cy="1745805"/>
            <a:chOff x="6853307" y="2658701"/>
            <a:chExt cx="1250696" cy="1745805"/>
          </a:xfrm>
        </p:grpSpPr>
        <p:sp>
          <p:nvSpPr>
            <p:cNvPr id="8" name="Content Placeholder 2">
              <a:extLst>
                <a:ext uri="{FF2B5EF4-FFF2-40B4-BE49-F238E27FC236}">
                  <a16:creationId xmlns:a16="http://schemas.microsoft.com/office/drawing/2014/main" id="{2D02390A-7044-9A9C-AA11-94F5340F0DE1}"/>
                </a:ext>
              </a:extLst>
            </p:cNvPr>
            <p:cNvSpPr txBox="1">
              <a:spLocks/>
            </p:cNvSpPr>
            <p:nvPr/>
          </p:nvSpPr>
          <p:spPr>
            <a:xfrm>
              <a:off x="7190463" y="4022432"/>
              <a:ext cx="670550" cy="382074"/>
            </a:xfrm>
            <a:prstGeom prst="rect">
              <a:avLst/>
            </a:prstGeom>
          </p:spPr>
          <p:txBody>
            <a:bodyPr vert="horz" wrap="square" lIns="0" tIns="45720" rIns="0" bIns="45720" rtlCol="0">
              <a:no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88929"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FEVER</a:t>
              </a:r>
              <a:endParaRPr kumimoji="0" lang="en-US" sz="16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endParaRPr>
            </a:p>
          </p:txBody>
        </p:sp>
        <p:sp>
          <p:nvSpPr>
            <p:cNvPr id="12" name="Oval 11">
              <a:extLst>
                <a:ext uri="{FF2B5EF4-FFF2-40B4-BE49-F238E27FC236}">
                  <a16:creationId xmlns:a16="http://schemas.microsoft.com/office/drawing/2014/main" id="{35E86553-7F91-0F37-55BE-1FF3FBCF5D93}"/>
                </a:ext>
              </a:extLst>
            </p:cNvPr>
            <p:cNvSpPr/>
            <p:nvPr/>
          </p:nvSpPr>
          <p:spPr>
            <a:xfrm>
              <a:off x="6853307" y="2658701"/>
              <a:ext cx="1250696" cy="1250696"/>
            </a:xfrm>
            <a:prstGeom prst="ellipse">
              <a:avLst/>
            </a:prstGeom>
            <a:noFill/>
            <a:ln w="19050" cap="flat" cmpd="sng" algn="ctr">
              <a:gradFill flip="none" rotWithShape="1">
                <a:gsLst>
                  <a:gs pos="20000">
                    <a:schemeClr val="accent2"/>
                  </a:gs>
                  <a:gs pos="80000">
                    <a:schemeClr val="accent4"/>
                  </a:gs>
                </a:gsLst>
                <a:lin ang="2700000" scaled="1"/>
                <a:tileRect/>
              </a:gradFill>
              <a:prstDash val="solid"/>
              <a:tailEnd type="none"/>
            </a:ln>
            <a:effectLst/>
          </p:spPr>
          <p:txBody>
            <a:bodyPr lIns="45720" tIns="45720" rIns="45720" rtlCol="0" anchor="ctr"/>
            <a:lstStyle/>
            <a:p>
              <a:pPr algn="ctr"/>
              <a:endParaRPr lang="en-US" dirty="0" err="1">
                <a:gradFill flip="none" rotWithShape="1">
                  <a:gsLst>
                    <a:gs pos="20000">
                      <a:schemeClr val="accent2"/>
                    </a:gs>
                    <a:gs pos="80000">
                      <a:schemeClr val="accent4"/>
                    </a:gs>
                  </a:gsLst>
                  <a:lin ang="5400000" scaled="1"/>
                  <a:tileRect/>
                </a:gradFill>
                <a:latin typeface="Amazon Ember Display" panose="020F0603020204020204" pitchFamily="34" charset="0"/>
              </a:endParaRPr>
            </a:p>
          </p:txBody>
        </p:sp>
        <p:grpSp>
          <p:nvGrpSpPr>
            <p:cNvPr id="109" name="Graphic 312">
              <a:extLst>
                <a:ext uri="{FF2B5EF4-FFF2-40B4-BE49-F238E27FC236}">
                  <a16:creationId xmlns:a16="http://schemas.microsoft.com/office/drawing/2014/main" id="{03631D13-741C-51AB-42F8-A61B9A58C0D3}"/>
                </a:ext>
              </a:extLst>
            </p:cNvPr>
            <p:cNvGrpSpPr>
              <a:grpSpLocks noChangeAspect="1"/>
            </p:cNvGrpSpPr>
            <p:nvPr/>
          </p:nvGrpSpPr>
          <p:grpSpPr>
            <a:xfrm>
              <a:off x="6938968" y="2759115"/>
              <a:ext cx="1079373" cy="1079373"/>
              <a:chOff x="7760465" y="2246899"/>
              <a:chExt cx="643689" cy="643689"/>
            </a:xfrm>
          </p:grpSpPr>
          <p:sp>
            <p:nvSpPr>
              <p:cNvPr id="110" name="Freeform: Shape 109">
                <a:extLst>
                  <a:ext uri="{FF2B5EF4-FFF2-40B4-BE49-F238E27FC236}">
                    <a16:creationId xmlns:a16="http://schemas.microsoft.com/office/drawing/2014/main" id="{E31E2180-55DC-E1F3-A26F-8271FC32E763}"/>
                  </a:ext>
                </a:extLst>
              </p:cNvPr>
              <p:cNvSpPr/>
              <p:nvPr/>
            </p:nvSpPr>
            <p:spPr>
              <a:xfrm>
                <a:off x="7910445" y="2363729"/>
                <a:ext cx="186670" cy="363684"/>
              </a:xfrm>
              <a:custGeom>
                <a:avLst/>
                <a:gdLst>
                  <a:gd name="connsiteX0" fmla="*/ 177980 w 186669"/>
                  <a:gd name="connsiteY0" fmla="*/ 359822 h 363684"/>
                  <a:gd name="connsiteX1" fmla="*/ 4828 w 186669"/>
                  <a:gd name="connsiteY1" fmla="*/ 359822 h 363684"/>
                  <a:gd name="connsiteX2" fmla="*/ 4828 w 186669"/>
                  <a:gd name="connsiteY2" fmla="*/ 4828 h 363684"/>
                  <a:gd name="connsiteX3" fmla="*/ 181842 w 186669"/>
                  <a:gd name="connsiteY3" fmla="*/ 192785 h 363684"/>
                </a:gdLst>
                <a:ahLst/>
                <a:cxnLst>
                  <a:cxn ang="0">
                    <a:pos x="connsiteX0" y="connsiteY0"/>
                  </a:cxn>
                  <a:cxn ang="0">
                    <a:pos x="connsiteX1" y="connsiteY1"/>
                  </a:cxn>
                  <a:cxn ang="0">
                    <a:pos x="connsiteX2" y="connsiteY2"/>
                  </a:cxn>
                  <a:cxn ang="0">
                    <a:pos x="connsiteX3" y="connsiteY3"/>
                  </a:cxn>
                </a:cxnLst>
                <a:rect l="l" t="t" r="r" b="b"/>
                <a:pathLst>
                  <a:path w="186669" h="363684">
                    <a:moveTo>
                      <a:pt x="177980" y="359822"/>
                    </a:moveTo>
                    <a:lnTo>
                      <a:pt x="4828" y="359822"/>
                    </a:lnTo>
                    <a:lnTo>
                      <a:pt x="4828" y="4828"/>
                    </a:lnTo>
                    <a:lnTo>
                      <a:pt x="181842" y="192785"/>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1" name="Freeform: Shape 110">
                <a:extLst>
                  <a:ext uri="{FF2B5EF4-FFF2-40B4-BE49-F238E27FC236}">
                    <a16:creationId xmlns:a16="http://schemas.microsoft.com/office/drawing/2014/main" id="{37584C43-0566-CDE6-8EB3-84DE724E2032}"/>
                  </a:ext>
                </a:extLst>
              </p:cNvPr>
              <p:cNvSpPr/>
              <p:nvPr/>
            </p:nvSpPr>
            <p:spPr>
              <a:xfrm>
                <a:off x="8191093" y="2662078"/>
                <a:ext cx="61150" cy="64369"/>
              </a:xfrm>
              <a:custGeom>
                <a:avLst/>
                <a:gdLst>
                  <a:gd name="connsiteX0" fmla="*/ 4828 w 61150"/>
                  <a:gd name="connsiteY0" fmla="*/ 4828 h 64368"/>
                  <a:gd name="connsiteX1" fmla="*/ 58254 w 61150"/>
                  <a:gd name="connsiteY1" fmla="*/ 61472 h 64368"/>
                  <a:gd name="connsiteX2" fmla="*/ 4828 w 61150"/>
                  <a:gd name="connsiteY2" fmla="*/ 61472 h 64368"/>
                </a:gdLst>
                <a:ahLst/>
                <a:cxnLst>
                  <a:cxn ang="0">
                    <a:pos x="connsiteX0" y="connsiteY0"/>
                  </a:cxn>
                  <a:cxn ang="0">
                    <a:pos x="connsiteX1" y="connsiteY1"/>
                  </a:cxn>
                  <a:cxn ang="0">
                    <a:pos x="connsiteX2" y="connsiteY2"/>
                  </a:cxn>
                </a:cxnLst>
                <a:rect l="l" t="t" r="r" b="b"/>
                <a:pathLst>
                  <a:path w="61150" h="64368">
                    <a:moveTo>
                      <a:pt x="4828" y="4828"/>
                    </a:moveTo>
                    <a:lnTo>
                      <a:pt x="58254" y="61472"/>
                    </a:lnTo>
                    <a:lnTo>
                      <a:pt x="4828" y="61472"/>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2" name="Freeform: Shape 111">
                <a:extLst>
                  <a:ext uri="{FF2B5EF4-FFF2-40B4-BE49-F238E27FC236}">
                    <a16:creationId xmlns:a16="http://schemas.microsoft.com/office/drawing/2014/main" id="{1E7D37B1-CCDA-32C2-D9E4-5A5937A8BA12}"/>
                  </a:ext>
                </a:extLst>
              </p:cNvPr>
              <p:cNvSpPr/>
              <p:nvPr/>
            </p:nvSpPr>
            <p:spPr>
              <a:xfrm>
                <a:off x="7966124" y="2524973"/>
                <a:ext cx="122301" cy="151267"/>
              </a:xfrm>
              <a:custGeom>
                <a:avLst/>
                <a:gdLst>
                  <a:gd name="connsiteX0" fmla="*/ 119726 w 122300"/>
                  <a:gd name="connsiteY0" fmla="*/ 148370 h 151266"/>
                  <a:gd name="connsiteX1" fmla="*/ 4828 w 122300"/>
                  <a:gd name="connsiteY1" fmla="*/ 148370 h 151266"/>
                  <a:gd name="connsiteX2" fmla="*/ 4828 w 122300"/>
                  <a:gd name="connsiteY2" fmla="*/ 4828 h 151266"/>
                  <a:gd name="connsiteX3" fmla="*/ 119726 w 122300"/>
                  <a:gd name="connsiteY3" fmla="*/ 126807 h 151266"/>
                </a:gdLst>
                <a:ahLst/>
                <a:cxnLst>
                  <a:cxn ang="0">
                    <a:pos x="connsiteX0" y="connsiteY0"/>
                  </a:cxn>
                  <a:cxn ang="0">
                    <a:pos x="connsiteX1" y="connsiteY1"/>
                  </a:cxn>
                  <a:cxn ang="0">
                    <a:pos x="connsiteX2" y="connsiteY2"/>
                  </a:cxn>
                  <a:cxn ang="0">
                    <a:pos x="connsiteX3" y="connsiteY3"/>
                  </a:cxn>
                </a:cxnLst>
                <a:rect l="l" t="t" r="r" b="b"/>
                <a:pathLst>
                  <a:path w="122300" h="151266">
                    <a:moveTo>
                      <a:pt x="119726" y="148370"/>
                    </a:moveTo>
                    <a:lnTo>
                      <a:pt x="4828" y="148370"/>
                    </a:lnTo>
                    <a:lnTo>
                      <a:pt x="4828" y="4828"/>
                    </a:lnTo>
                    <a:lnTo>
                      <a:pt x="119726" y="126807"/>
                    </a:lnTo>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3" name="Freeform: Shape 112">
                <a:extLst>
                  <a:ext uri="{FF2B5EF4-FFF2-40B4-BE49-F238E27FC236}">
                    <a16:creationId xmlns:a16="http://schemas.microsoft.com/office/drawing/2014/main" id="{6962A2A9-F353-8163-F440-442A838A6D96}"/>
                  </a:ext>
                </a:extLst>
              </p:cNvPr>
              <p:cNvSpPr/>
              <p:nvPr/>
            </p:nvSpPr>
            <p:spPr>
              <a:xfrm>
                <a:off x="7942307" y="2421017"/>
                <a:ext cx="28966" cy="28966"/>
              </a:xfrm>
              <a:custGeom>
                <a:avLst/>
                <a:gdLst>
                  <a:gd name="connsiteX0" fmla="*/ 26713 w 28966"/>
                  <a:gd name="connsiteY0" fmla="*/ 4828 h 28966"/>
                  <a:gd name="connsiteX1" fmla="*/ 4828 w 28966"/>
                  <a:gd name="connsiteY1" fmla="*/ 25748 h 28966"/>
                </a:gdLst>
                <a:ahLst/>
                <a:cxnLst>
                  <a:cxn ang="0">
                    <a:pos x="connsiteX0" y="connsiteY0"/>
                  </a:cxn>
                  <a:cxn ang="0">
                    <a:pos x="connsiteX1" y="connsiteY1"/>
                  </a:cxn>
                </a:cxnLst>
                <a:rect l="l" t="t" r="r" b="b"/>
                <a:pathLst>
                  <a:path w="28966" h="28966">
                    <a:moveTo>
                      <a:pt x="26713" y="4828"/>
                    </a:moveTo>
                    <a:lnTo>
                      <a:pt x="4828" y="25748"/>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4" name="Freeform: Shape 113">
                <a:extLst>
                  <a:ext uri="{FF2B5EF4-FFF2-40B4-BE49-F238E27FC236}">
                    <a16:creationId xmlns:a16="http://schemas.microsoft.com/office/drawing/2014/main" id="{9205534F-C2EA-B51C-80E6-18675C5A1805}"/>
                  </a:ext>
                </a:extLst>
              </p:cNvPr>
              <p:cNvSpPr/>
              <p:nvPr/>
            </p:nvSpPr>
            <p:spPr>
              <a:xfrm>
                <a:off x="7971595" y="2450305"/>
                <a:ext cx="28966" cy="28966"/>
              </a:xfrm>
              <a:custGeom>
                <a:avLst/>
                <a:gdLst>
                  <a:gd name="connsiteX0" fmla="*/ 27035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7035" y="4828"/>
                    </a:moveTo>
                    <a:lnTo>
                      <a:pt x="4828" y="26069"/>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5" name="Freeform: Shape 114">
                <a:extLst>
                  <a:ext uri="{FF2B5EF4-FFF2-40B4-BE49-F238E27FC236}">
                    <a16:creationId xmlns:a16="http://schemas.microsoft.com/office/drawing/2014/main" id="{6A6E6A14-2F61-4178-6E3F-1AA30771F437}"/>
                  </a:ext>
                </a:extLst>
              </p:cNvPr>
              <p:cNvSpPr/>
              <p:nvPr/>
            </p:nvSpPr>
            <p:spPr>
              <a:xfrm>
                <a:off x="7997986" y="2480236"/>
                <a:ext cx="28966" cy="28966"/>
              </a:xfrm>
              <a:custGeom>
                <a:avLst/>
                <a:gdLst>
                  <a:gd name="connsiteX0" fmla="*/ 27035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7035" y="4828"/>
                    </a:moveTo>
                    <a:lnTo>
                      <a:pt x="4828" y="26069"/>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6" name="Freeform: Shape 115">
                <a:extLst>
                  <a:ext uri="{FF2B5EF4-FFF2-40B4-BE49-F238E27FC236}">
                    <a16:creationId xmlns:a16="http://schemas.microsoft.com/office/drawing/2014/main" id="{4A85F0CC-C7A5-D377-3D49-A722F94F30FF}"/>
                  </a:ext>
                </a:extLst>
              </p:cNvPr>
              <p:cNvSpPr/>
              <p:nvPr/>
            </p:nvSpPr>
            <p:spPr>
              <a:xfrm>
                <a:off x="8027596" y="2509846"/>
                <a:ext cx="28966" cy="28966"/>
              </a:xfrm>
              <a:custGeom>
                <a:avLst/>
                <a:gdLst>
                  <a:gd name="connsiteX0" fmla="*/ 26713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6713" y="4828"/>
                    </a:moveTo>
                    <a:lnTo>
                      <a:pt x="4828" y="26069"/>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7" name="Freeform: Shape 116">
                <a:extLst>
                  <a:ext uri="{FF2B5EF4-FFF2-40B4-BE49-F238E27FC236}">
                    <a16:creationId xmlns:a16="http://schemas.microsoft.com/office/drawing/2014/main" id="{595B1F76-C405-079C-820F-373C4C01A3C2}"/>
                  </a:ext>
                </a:extLst>
              </p:cNvPr>
              <p:cNvSpPr/>
              <p:nvPr/>
            </p:nvSpPr>
            <p:spPr>
              <a:xfrm>
                <a:off x="8051412" y="2541065"/>
                <a:ext cx="28966" cy="28966"/>
              </a:xfrm>
              <a:custGeom>
                <a:avLst/>
                <a:gdLst>
                  <a:gd name="connsiteX0" fmla="*/ 27035 w 28966"/>
                  <a:gd name="connsiteY0" fmla="*/ 4828 h 28966"/>
                  <a:gd name="connsiteX1" fmla="*/ 4828 w 28966"/>
                  <a:gd name="connsiteY1" fmla="*/ 26069 h 28966"/>
                </a:gdLst>
                <a:ahLst/>
                <a:cxnLst>
                  <a:cxn ang="0">
                    <a:pos x="connsiteX0" y="connsiteY0"/>
                  </a:cxn>
                  <a:cxn ang="0">
                    <a:pos x="connsiteX1" y="connsiteY1"/>
                  </a:cxn>
                </a:cxnLst>
                <a:rect l="l" t="t" r="r" b="b"/>
                <a:pathLst>
                  <a:path w="28966" h="28966">
                    <a:moveTo>
                      <a:pt x="27035" y="4828"/>
                    </a:moveTo>
                    <a:lnTo>
                      <a:pt x="4828" y="26069"/>
                    </a:lnTo>
                  </a:path>
                </a:pathLst>
              </a:custGeom>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8" name="Freeform: Shape 117">
                <a:extLst>
                  <a:ext uri="{FF2B5EF4-FFF2-40B4-BE49-F238E27FC236}">
                    <a16:creationId xmlns:a16="http://schemas.microsoft.com/office/drawing/2014/main" id="{5F1AC688-AEF2-FC9D-74B8-5BEFBB14C825}"/>
                  </a:ext>
                </a:extLst>
              </p:cNvPr>
              <p:cNvSpPr/>
              <p:nvPr/>
            </p:nvSpPr>
            <p:spPr>
              <a:xfrm>
                <a:off x="8110954" y="2747689"/>
                <a:ext cx="64369" cy="61150"/>
              </a:xfrm>
              <a:custGeom>
                <a:avLst/>
                <a:gdLst>
                  <a:gd name="connsiteX0" fmla="*/ 33472 w 64368"/>
                  <a:gd name="connsiteY0" fmla="*/ 57932 h 61150"/>
                  <a:gd name="connsiteX1" fmla="*/ 61150 w 64368"/>
                  <a:gd name="connsiteY1" fmla="*/ 4828 h 61150"/>
                  <a:gd name="connsiteX2" fmla="*/ 4828 w 64368"/>
                  <a:gd name="connsiteY2" fmla="*/ 5149 h 61150"/>
                  <a:gd name="connsiteX3" fmla="*/ 33472 w 64368"/>
                  <a:gd name="connsiteY3" fmla="*/ 57932 h 61150"/>
                </a:gdLst>
                <a:ahLst/>
                <a:cxnLst>
                  <a:cxn ang="0">
                    <a:pos x="connsiteX0" y="connsiteY0"/>
                  </a:cxn>
                  <a:cxn ang="0">
                    <a:pos x="connsiteX1" y="connsiteY1"/>
                  </a:cxn>
                  <a:cxn ang="0">
                    <a:pos x="connsiteX2" y="connsiteY2"/>
                  </a:cxn>
                  <a:cxn ang="0">
                    <a:pos x="connsiteX3" y="connsiteY3"/>
                  </a:cxn>
                </a:cxnLst>
                <a:rect l="l" t="t" r="r" b="b"/>
                <a:pathLst>
                  <a:path w="64368" h="61150">
                    <a:moveTo>
                      <a:pt x="33472" y="57932"/>
                    </a:moveTo>
                    <a:cubicBezTo>
                      <a:pt x="33472" y="57932"/>
                      <a:pt x="55679" y="15448"/>
                      <a:pt x="61150" y="4828"/>
                    </a:cubicBezTo>
                    <a:lnTo>
                      <a:pt x="4828" y="5149"/>
                    </a:lnTo>
                    <a:lnTo>
                      <a:pt x="33472" y="57932"/>
                    </a:lnTo>
                    <a:close/>
                  </a:path>
                </a:pathLst>
              </a:custGeom>
              <a:noFill/>
              <a:ln w="19050" cap="flat">
                <a:solidFill>
                  <a:srgbClr val="232F3E"/>
                </a:solidFill>
                <a:prstDash val="solid"/>
                <a:round/>
              </a:ln>
            </p:spPr>
            <p:txBody>
              <a:bodyPr rtlCol="0" anchor="ctr"/>
              <a:lstStyle/>
              <a:p>
                <a:endParaRPr lang="en-US" dirty="0">
                  <a:latin typeface="Amazon Ember Display" panose="020F0603020204020204" pitchFamily="34" charset="0"/>
                </a:endParaRPr>
              </a:p>
            </p:txBody>
          </p:sp>
          <p:sp>
            <p:nvSpPr>
              <p:cNvPr id="119" name="Freeform: Shape 118">
                <a:extLst>
                  <a:ext uri="{FF2B5EF4-FFF2-40B4-BE49-F238E27FC236}">
                    <a16:creationId xmlns:a16="http://schemas.microsoft.com/office/drawing/2014/main" id="{B79F8D0A-5A5C-9234-97F1-31712AA743E4}"/>
                  </a:ext>
                </a:extLst>
              </p:cNvPr>
              <p:cNvSpPr/>
              <p:nvPr/>
            </p:nvSpPr>
            <p:spPr>
              <a:xfrm>
                <a:off x="8108057" y="2362119"/>
                <a:ext cx="67587" cy="392650"/>
              </a:xfrm>
              <a:custGeom>
                <a:avLst/>
                <a:gdLst>
                  <a:gd name="connsiteX0" fmla="*/ 6437 w 67587"/>
                  <a:gd name="connsiteY0" fmla="*/ 388144 h 392650"/>
                  <a:gd name="connsiteX1" fmla="*/ 7724 w 67587"/>
                  <a:gd name="connsiteY1" fmla="*/ 390719 h 392650"/>
                  <a:gd name="connsiteX2" fmla="*/ 64047 w 67587"/>
                  <a:gd name="connsiteY2" fmla="*/ 390397 h 392650"/>
                  <a:gd name="connsiteX3" fmla="*/ 65334 w 67587"/>
                  <a:gd name="connsiteY3" fmla="*/ 387823 h 392650"/>
                  <a:gd name="connsiteX4" fmla="*/ 63725 w 67587"/>
                  <a:gd name="connsiteY4" fmla="*/ 4828 h 392650"/>
                  <a:gd name="connsiteX5" fmla="*/ 4828 w 67587"/>
                  <a:gd name="connsiteY5" fmla="*/ 5150 h 392650"/>
                  <a:gd name="connsiteX6" fmla="*/ 6437 w 67587"/>
                  <a:gd name="connsiteY6" fmla="*/ 388144 h 39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87" h="392650">
                    <a:moveTo>
                      <a:pt x="6437" y="388144"/>
                    </a:moveTo>
                    <a:lnTo>
                      <a:pt x="7724" y="390719"/>
                    </a:lnTo>
                    <a:lnTo>
                      <a:pt x="64047" y="390397"/>
                    </a:lnTo>
                    <a:cubicBezTo>
                      <a:pt x="64691" y="388788"/>
                      <a:pt x="65334" y="388144"/>
                      <a:pt x="65334" y="387823"/>
                    </a:cubicBezTo>
                    <a:lnTo>
                      <a:pt x="63725" y="4828"/>
                    </a:lnTo>
                    <a:lnTo>
                      <a:pt x="4828" y="5150"/>
                    </a:lnTo>
                    <a:lnTo>
                      <a:pt x="6437" y="388144"/>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120" name="Freeform: Shape 119">
                <a:extLst>
                  <a:ext uri="{FF2B5EF4-FFF2-40B4-BE49-F238E27FC236}">
                    <a16:creationId xmlns:a16="http://schemas.microsoft.com/office/drawing/2014/main" id="{EF1CC965-4386-5781-DB1B-E946762C113C}"/>
                  </a:ext>
                </a:extLst>
              </p:cNvPr>
              <p:cNvSpPr/>
              <p:nvPr/>
            </p:nvSpPr>
            <p:spPr>
              <a:xfrm>
                <a:off x="8107965" y="2326893"/>
                <a:ext cx="67587" cy="41840"/>
              </a:xfrm>
              <a:custGeom>
                <a:avLst/>
                <a:gdLst>
                  <a:gd name="connsiteX0" fmla="*/ 4848 w 67587"/>
                  <a:gd name="connsiteY0" fmla="*/ 5098 h 41839"/>
                  <a:gd name="connsiteX1" fmla="*/ 63746 w 67587"/>
                  <a:gd name="connsiteY1" fmla="*/ 4848 h 41839"/>
                  <a:gd name="connsiteX2" fmla="*/ 63895 w 67587"/>
                  <a:gd name="connsiteY2" fmla="*/ 39929 h 41839"/>
                  <a:gd name="connsiteX3" fmla="*/ 4997 w 67587"/>
                  <a:gd name="connsiteY3" fmla="*/ 40179 h 41839"/>
                </a:gdLst>
                <a:ahLst/>
                <a:cxnLst>
                  <a:cxn ang="0">
                    <a:pos x="connsiteX0" y="connsiteY0"/>
                  </a:cxn>
                  <a:cxn ang="0">
                    <a:pos x="connsiteX1" y="connsiteY1"/>
                  </a:cxn>
                  <a:cxn ang="0">
                    <a:pos x="connsiteX2" y="connsiteY2"/>
                  </a:cxn>
                  <a:cxn ang="0">
                    <a:pos x="connsiteX3" y="connsiteY3"/>
                  </a:cxn>
                </a:cxnLst>
                <a:rect l="l" t="t" r="r" b="b"/>
                <a:pathLst>
                  <a:path w="67587" h="41839">
                    <a:moveTo>
                      <a:pt x="4848" y="5098"/>
                    </a:moveTo>
                    <a:lnTo>
                      <a:pt x="63746" y="4848"/>
                    </a:lnTo>
                    <a:lnTo>
                      <a:pt x="63895" y="39929"/>
                    </a:lnTo>
                    <a:lnTo>
                      <a:pt x="4997" y="40179"/>
                    </a:lnTo>
                    <a:close/>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sp>
            <p:nvSpPr>
              <p:cNvPr id="121" name="Freeform: Shape 120">
                <a:extLst>
                  <a:ext uri="{FF2B5EF4-FFF2-40B4-BE49-F238E27FC236}">
                    <a16:creationId xmlns:a16="http://schemas.microsoft.com/office/drawing/2014/main" id="{9A50358D-60B4-16B5-0DAA-8AC384EDC010}"/>
                  </a:ext>
                </a:extLst>
              </p:cNvPr>
              <p:cNvSpPr/>
              <p:nvPr/>
            </p:nvSpPr>
            <p:spPr>
              <a:xfrm>
                <a:off x="8166633" y="2362441"/>
                <a:ext cx="38621" cy="186670"/>
              </a:xfrm>
              <a:custGeom>
                <a:avLst/>
                <a:gdLst>
                  <a:gd name="connsiteX0" fmla="*/ 4828 w 38621"/>
                  <a:gd name="connsiteY0" fmla="*/ 4828 h 186669"/>
                  <a:gd name="connsiteX1" fmla="*/ 35081 w 38621"/>
                  <a:gd name="connsiteY1" fmla="*/ 5793 h 186669"/>
                  <a:gd name="connsiteX2" fmla="*/ 35081 w 38621"/>
                  <a:gd name="connsiteY2" fmla="*/ 183773 h 186669"/>
                </a:gdLst>
                <a:ahLst/>
                <a:cxnLst>
                  <a:cxn ang="0">
                    <a:pos x="connsiteX0" y="connsiteY0"/>
                  </a:cxn>
                  <a:cxn ang="0">
                    <a:pos x="connsiteX1" y="connsiteY1"/>
                  </a:cxn>
                  <a:cxn ang="0">
                    <a:pos x="connsiteX2" y="connsiteY2"/>
                  </a:cxn>
                </a:cxnLst>
                <a:rect l="l" t="t" r="r" b="b"/>
                <a:pathLst>
                  <a:path w="38621" h="186669">
                    <a:moveTo>
                      <a:pt x="4828" y="4828"/>
                    </a:moveTo>
                    <a:lnTo>
                      <a:pt x="35081" y="5793"/>
                    </a:lnTo>
                    <a:lnTo>
                      <a:pt x="35081" y="183773"/>
                    </a:lnTo>
                  </a:path>
                </a:pathLst>
              </a:custGeom>
              <a:noFill/>
              <a:ln w="19050" cap="flat">
                <a:solidFill>
                  <a:schemeClr val="accent4"/>
                </a:solidFill>
                <a:prstDash val="solid"/>
                <a:round/>
              </a:ln>
            </p:spPr>
            <p:txBody>
              <a:bodyPr rtlCol="0" anchor="ctr"/>
              <a:lstStyle/>
              <a:p>
                <a:endParaRPr lang="en-US" dirty="0">
                  <a:latin typeface="Amazon Ember Display" panose="020F0603020204020204" pitchFamily="34" charset="0"/>
                </a:endParaRPr>
              </a:p>
            </p:txBody>
          </p:sp>
        </p:grpSp>
      </p:grpSp>
      <p:sp>
        <p:nvSpPr>
          <p:cNvPr id="3" name="Rectangle: Rounded Corners 15">
            <a:extLst>
              <a:ext uri="{FF2B5EF4-FFF2-40B4-BE49-F238E27FC236}">
                <a16:creationId xmlns:a16="http://schemas.microsoft.com/office/drawing/2014/main" id="{D425B929-DA80-75FB-91E0-5443331F947A}"/>
              </a:ext>
            </a:extLst>
          </p:cNvPr>
          <p:cNvSpPr/>
          <p:nvPr/>
        </p:nvSpPr>
        <p:spPr>
          <a:xfrm>
            <a:off x="2380537" y="4613420"/>
            <a:ext cx="7538088" cy="855786"/>
          </a:xfrm>
          <a:prstGeom prst="roundRect">
            <a:avLst>
              <a:gd name="adj" fmla="val 26889"/>
            </a:avLst>
          </a:prstGeom>
          <a:gradFill>
            <a:gsLst>
              <a:gs pos="0">
                <a:srgbClr val="EE7674"/>
              </a:gs>
              <a:gs pos="100000">
                <a:srgbClr val="4E68E3"/>
              </a:gs>
            </a:gsLst>
            <a:lin ang="2700000" scaled="0"/>
          </a:gradFill>
          <a:ln w="12700" cap="flat" cmpd="sng" algn="ctr">
            <a:no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latin typeface="Amazon Ember Display"/>
                <a:ea typeface="+mn-ea"/>
                <a:cs typeface="+mn-cs"/>
              </a:rPr>
              <a:t>Build Your Own – Synthetic data specific to your requirements</a:t>
            </a:r>
          </a:p>
        </p:txBody>
      </p:sp>
      <p:sp>
        <p:nvSpPr>
          <p:cNvPr id="4" name="TextBox 3">
            <a:extLst>
              <a:ext uri="{FF2B5EF4-FFF2-40B4-BE49-F238E27FC236}">
                <a16:creationId xmlns:a16="http://schemas.microsoft.com/office/drawing/2014/main" id="{4733B9DE-33EE-1E76-D74B-AC450FF3F226}"/>
              </a:ext>
            </a:extLst>
          </p:cNvPr>
          <p:cNvSpPr txBox="1"/>
          <p:nvPr/>
        </p:nvSpPr>
        <p:spPr>
          <a:xfrm>
            <a:off x="3595864" y="3806328"/>
            <a:ext cx="2063065" cy="461665"/>
          </a:xfrm>
          <a:prstGeom prst="rect">
            <a:avLst/>
          </a:prstGeom>
          <a:noFill/>
        </p:spPr>
        <p:txBody>
          <a:bodyPr wrap="none" lIns="0" rIns="0" rtlCol="0">
            <a:spAutoFit/>
          </a:bodyPr>
          <a:lstStyle/>
          <a:p>
            <a:r>
              <a:rPr lang="en-US" sz="1200" i="1" dirty="0">
                <a:solidFill>
                  <a:schemeClr val="tx1">
                    <a:lumMod val="65000"/>
                    <a:lumOff val="35000"/>
                  </a:schemeClr>
                </a:solidFill>
                <a:latin typeface="Amazon Ember Display"/>
                <a:ea typeface="Amazon Ember Light" panose="020B0403020204020204" pitchFamily="34" charset="0"/>
                <a:cs typeface="Amazon Ember Light" panose="020B0403020204020204" pitchFamily="34" charset="0"/>
              </a:rPr>
              <a:t>B</a:t>
            </a:r>
            <a:r>
              <a:rPr kumimoji="0" lang="en-US" sz="1200" b="0" i="1" u="none" strike="noStrike" kern="1200" cap="none" spc="0" normalizeH="0" baseline="0" noProof="0" dirty="0" err="1">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ased</a:t>
            </a:r>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 on real world questions </a:t>
            </a:r>
          </a:p>
          <a:p>
            <a:pPr algn="l"/>
            <a:endParaRPr lang="en-US" sz="1200" dirty="0" err="1"/>
          </a:p>
        </p:txBody>
      </p:sp>
      <p:sp>
        <p:nvSpPr>
          <p:cNvPr id="5" name="TextBox 4">
            <a:extLst>
              <a:ext uri="{FF2B5EF4-FFF2-40B4-BE49-F238E27FC236}">
                <a16:creationId xmlns:a16="http://schemas.microsoft.com/office/drawing/2014/main" id="{05622A31-ECC5-89DC-4682-08C4BD79CB9A}"/>
              </a:ext>
            </a:extLst>
          </p:cNvPr>
          <p:cNvSpPr txBox="1"/>
          <p:nvPr/>
        </p:nvSpPr>
        <p:spPr>
          <a:xfrm>
            <a:off x="6284924" y="3694987"/>
            <a:ext cx="1744825" cy="646331"/>
          </a:xfrm>
          <a:prstGeom prst="rect">
            <a:avLst/>
          </a:prstGeom>
          <a:noFill/>
        </p:spPr>
        <p:txBody>
          <a:bodyPr wrap="square" lIns="0" rIns="0" rtlCol="0">
            <a:spAutoFit/>
          </a:bodyPr>
          <a:lstStyle/>
          <a:p>
            <a:pPr algn="l"/>
            <a:r>
              <a:rPr kumimoji="0" lang="en-US" sz="1200" b="0" i="0"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(Fact Extraction and VERification) </a:t>
            </a:r>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Unique focus on fact verification</a:t>
            </a:r>
            <a:endParaRPr lang="en-US" sz="1200" dirty="0" err="1"/>
          </a:p>
        </p:txBody>
      </p:sp>
      <p:sp>
        <p:nvSpPr>
          <p:cNvPr id="14" name="TextBox 13">
            <a:extLst>
              <a:ext uri="{FF2B5EF4-FFF2-40B4-BE49-F238E27FC236}">
                <a16:creationId xmlns:a16="http://schemas.microsoft.com/office/drawing/2014/main" id="{01921031-AFB7-95B1-6F6D-80F3EAB0B764}"/>
              </a:ext>
            </a:extLst>
          </p:cNvPr>
          <p:cNvSpPr txBox="1"/>
          <p:nvPr/>
        </p:nvSpPr>
        <p:spPr>
          <a:xfrm>
            <a:off x="8698456" y="3784872"/>
            <a:ext cx="1881475" cy="461665"/>
          </a:xfrm>
          <a:prstGeom prst="rect">
            <a:avLst/>
          </a:prstGeom>
          <a:noFill/>
        </p:spPr>
        <p:txBody>
          <a:bodyPr wrap="square" lIns="0" rIns="0" rtlCol="0">
            <a:spAutoFit/>
          </a:bodyPr>
          <a:lstStyle/>
          <a:p>
            <a:pPr algn="l"/>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Wikipedia and </a:t>
            </a:r>
            <a:r>
              <a:rPr lang="en-US" sz="1200" i="1" dirty="0">
                <a:solidFill>
                  <a:schemeClr val="tx1">
                    <a:lumMod val="65000"/>
                    <a:lumOff val="35000"/>
                  </a:schemeClr>
                </a:solidFill>
                <a:latin typeface="Amazon Ember Display"/>
                <a:ea typeface="Amazon Ember Light" panose="020B0403020204020204" pitchFamily="34" charset="0"/>
                <a:cs typeface="Amazon Ember Light" panose="020B0403020204020204" pitchFamily="34" charset="0"/>
              </a:rPr>
              <a:t>W</a:t>
            </a:r>
            <a:r>
              <a:rPr kumimoji="0" lang="en-US" sz="1200" b="0" i="1" u="none" strike="noStrike" kern="1200" cap="none" spc="0" normalizeH="0" baseline="0" noProof="0" dirty="0" err="1">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ikidata</a:t>
            </a:r>
            <a:r>
              <a:rPr kumimoji="0" lang="en-US" sz="1200" b="0" i="1" u="none" strike="noStrike" kern="1200" cap="none" spc="0" normalizeH="0" baseline="0" noProof="0" dirty="0">
                <a:ln>
                  <a:noFill/>
                </a:ln>
                <a:solidFill>
                  <a:schemeClr val="tx1">
                    <a:lumMod val="65000"/>
                    <a:lumOff val="35000"/>
                  </a:schemeClr>
                </a:solidFill>
                <a:effectLst/>
                <a:uLnTx/>
                <a:uFillTx/>
                <a:latin typeface="Amazon Ember Display"/>
                <a:ea typeface="Amazon Ember Light" panose="020B0403020204020204" pitchFamily="34" charset="0"/>
                <a:cs typeface="Amazon Ember Light" panose="020B0403020204020204" pitchFamily="34" charset="0"/>
              </a:rPr>
              <a:t> from encyclopedia texts</a:t>
            </a:r>
            <a:endParaRPr lang="en-US" sz="1200" dirty="0" err="1"/>
          </a:p>
        </p:txBody>
      </p:sp>
    </p:spTree>
    <p:extLst>
      <p:ext uri="{BB962C8B-B14F-4D97-AF65-F5344CB8AC3E}">
        <p14:creationId xmlns:p14="http://schemas.microsoft.com/office/powerpoint/2010/main" val="352670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a:extLst>
              <a:ext uri="{FF2B5EF4-FFF2-40B4-BE49-F238E27FC236}">
                <a16:creationId xmlns:a16="http://schemas.microsoft.com/office/drawing/2014/main" id="{B1C9198C-8F9E-47E0-8513-112D6386E21C}"/>
              </a:ext>
            </a:extLst>
          </p:cNvPr>
          <p:cNvSpPr txBox="1"/>
          <p:nvPr/>
        </p:nvSpPr>
        <p:spPr>
          <a:xfrm>
            <a:off x="7002372" y="2486805"/>
            <a:ext cx="4547566" cy="692497"/>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mazon Ember Display" panose="020F0603020204020204" pitchFamily="34" charset="0"/>
              <a:ea typeface="+mn-ea"/>
              <a:cs typeface="+mn-cs"/>
            </a:endParaRPr>
          </a:p>
        </p:txBody>
      </p:sp>
      <p:sp>
        <p:nvSpPr>
          <p:cNvPr id="2" name="Title 1">
            <a:extLst>
              <a:ext uri="{FF2B5EF4-FFF2-40B4-BE49-F238E27FC236}">
                <a16:creationId xmlns:a16="http://schemas.microsoft.com/office/drawing/2014/main" id="{D0498249-5339-43F6-BBCF-59EA2D64C373}"/>
              </a:ext>
            </a:extLst>
          </p:cNvPr>
          <p:cNvSpPr>
            <a:spLocks noGrp="1"/>
          </p:cNvSpPr>
          <p:nvPr>
            <p:ph type="title"/>
          </p:nvPr>
        </p:nvSpPr>
        <p:spPr>
          <a:xfrm>
            <a:off x="609600" y="373846"/>
            <a:ext cx="10972800" cy="590931"/>
          </a:xfrm>
        </p:spPr>
        <p:txBody>
          <a:bodyPr/>
          <a:lstStyle/>
          <a:p>
            <a:r>
              <a:rPr lang="en-US" sz="3600" dirty="0"/>
              <a:t>Metrics to Evaluate</a:t>
            </a:r>
          </a:p>
        </p:txBody>
      </p:sp>
      <p:sp>
        <p:nvSpPr>
          <p:cNvPr id="4" name="Slide Number Placeholder 3">
            <a:extLst>
              <a:ext uri="{FF2B5EF4-FFF2-40B4-BE49-F238E27FC236}">
                <a16:creationId xmlns:a16="http://schemas.microsoft.com/office/drawing/2014/main" id="{AB77D40D-FADB-4FBB-A968-07AAC71CDE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white">
                  <a:tint val="75000"/>
                </a:prstClr>
              </a:solidFill>
              <a:effectLst/>
              <a:uLnTx/>
              <a:uFillTx/>
              <a:latin typeface="Amazon Ember Display"/>
              <a:ea typeface="+mn-ea"/>
              <a:cs typeface="+mn-cs"/>
            </a:endParaRPr>
          </a:p>
        </p:txBody>
      </p:sp>
      <p:grpSp>
        <p:nvGrpSpPr>
          <p:cNvPr id="9" name="Group 8">
            <a:extLst>
              <a:ext uri="{FF2B5EF4-FFF2-40B4-BE49-F238E27FC236}">
                <a16:creationId xmlns:a16="http://schemas.microsoft.com/office/drawing/2014/main" id="{EBF5BA62-27D1-6783-C989-575BACBADDFD}"/>
              </a:ext>
            </a:extLst>
          </p:cNvPr>
          <p:cNvGrpSpPr/>
          <p:nvPr/>
        </p:nvGrpSpPr>
        <p:grpSpPr>
          <a:xfrm>
            <a:off x="871914" y="2350499"/>
            <a:ext cx="2090516" cy="399168"/>
            <a:chOff x="-193320" y="4043841"/>
            <a:chExt cx="2090516" cy="399168"/>
          </a:xfrm>
        </p:grpSpPr>
        <p:sp>
          <p:nvSpPr>
            <p:cNvPr id="213" name="Rectangle: Rounded Corners 216">
              <a:extLst>
                <a:ext uri="{FF2B5EF4-FFF2-40B4-BE49-F238E27FC236}">
                  <a16:creationId xmlns:a16="http://schemas.microsoft.com/office/drawing/2014/main" id="{D9196682-6562-47DC-8C10-3B62A8BD805B}"/>
                </a:ext>
              </a:extLst>
            </p:cNvPr>
            <p:cNvSpPr/>
            <p:nvPr/>
          </p:nvSpPr>
          <p:spPr>
            <a:xfrm>
              <a:off x="-193320" y="4043841"/>
              <a:ext cx="1662842" cy="399168"/>
            </a:xfrm>
            <a:prstGeom prst="roundRect">
              <a:avLst>
                <a:gd name="adj" fmla="val 50000"/>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Traditional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cxnSp>
          <p:nvCxnSpPr>
            <p:cNvPr id="16" name="Straight Connector 15">
              <a:extLst>
                <a:ext uri="{FF2B5EF4-FFF2-40B4-BE49-F238E27FC236}">
                  <a16:creationId xmlns:a16="http://schemas.microsoft.com/office/drawing/2014/main" id="{4356C778-5CDB-A050-7D66-A54023B99BA2}"/>
                </a:ext>
              </a:extLst>
            </p:cNvPr>
            <p:cNvCxnSpPr>
              <a:cxnSpLocks/>
              <a:stCxn id="213" idx="3"/>
            </p:cNvCxnSpPr>
            <p:nvPr/>
          </p:nvCxnSpPr>
          <p:spPr>
            <a:xfrm>
              <a:off x="1469522" y="4243425"/>
              <a:ext cx="427674" cy="2407"/>
            </a:xfrm>
            <a:prstGeom prst="line">
              <a:avLst/>
            </a:prstGeom>
            <a:ln w="190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FD13E22-0AA2-2F51-4856-BAAFB5DD3176}"/>
              </a:ext>
            </a:extLst>
          </p:cNvPr>
          <p:cNvGrpSpPr/>
          <p:nvPr/>
        </p:nvGrpSpPr>
        <p:grpSpPr>
          <a:xfrm>
            <a:off x="871938" y="4390373"/>
            <a:ext cx="2090516" cy="400586"/>
            <a:chOff x="-183287" y="3561490"/>
            <a:chExt cx="2090516" cy="400586"/>
          </a:xfrm>
        </p:grpSpPr>
        <p:sp>
          <p:nvSpPr>
            <p:cNvPr id="214" name="Rectangle: Rounded Corners 217">
              <a:extLst>
                <a:ext uri="{FF2B5EF4-FFF2-40B4-BE49-F238E27FC236}">
                  <a16:creationId xmlns:a16="http://schemas.microsoft.com/office/drawing/2014/main" id="{7136135C-44FF-41C2-A7E3-EF21E0651B77}"/>
                </a:ext>
              </a:extLst>
            </p:cNvPr>
            <p:cNvSpPr/>
            <p:nvPr/>
          </p:nvSpPr>
          <p:spPr>
            <a:xfrm>
              <a:off x="-183287" y="3561490"/>
              <a:ext cx="1662818" cy="400586"/>
            </a:xfrm>
            <a:prstGeom prst="roundRect">
              <a:avLst>
                <a:gd name="adj" fmla="val 50000"/>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Emerging</a:t>
              </a:r>
            </a:p>
          </p:txBody>
        </p:sp>
        <p:cxnSp>
          <p:nvCxnSpPr>
            <p:cNvPr id="18" name="Straight Connector 17">
              <a:extLst>
                <a:ext uri="{FF2B5EF4-FFF2-40B4-BE49-F238E27FC236}">
                  <a16:creationId xmlns:a16="http://schemas.microsoft.com/office/drawing/2014/main" id="{07AD5663-2D63-8B2D-1B85-6D75F455F7C6}"/>
                </a:ext>
              </a:extLst>
            </p:cNvPr>
            <p:cNvCxnSpPr>
              <a:cxnSpLocks/>
              <a:stCxn id="214" idx="3"/>
            </p:cNvCxnSpPr>
            <p:nvPr/>
          </p:nvCxnSpPr>
          <p:spPr>
            <a:xfrm>
              <a:off x="1479531" y="3761783"/>
              <a:ext cx="427698" cy="2407"/>
            </a:xfrm>
            <a:prstGeom prst="line">
              <a:avLst/>
            </a:prstGeom>
            <a:ln w="1905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14" name="Rectangle: Rounded Corners 2">
            <a:extLst>
              <a:ext uri="{FF2B5EF4-FFF2-40B4-BE49-F238E27FC236}">
                <a16:creationId xmlns:a16="http://schemas.microsoft.com/office/drawing/2014/main" id="{AC338214-7203-D23A-2AE3-CC7F4872FAD7}"/>
              </a:ext>
            </a:extLst>
          </p:cNvPr>
          <p:cNvSpPr/>
          <p:nvPr/>
        </p:nvSpPr>
        <p:spPr>
          <a:xfrm>
            <a:off x="2907562" y="1270578"/>
            <a:ext cx="8812230" cy="4646740"/>
          </a:xfrm>
          <a:prstGeom prst="roundRect">
            <a:avLst>
              <a:gd name="adj" fmla="val 5403"/>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38" name="Rectangle: Rounded Corners 216">
            <a:extLst>
              <a:ext uri="{FF2B5EF4-FFF2-40B4-BE49-F238E27FC236}">
                <a16:creationId xmlns:a16="http://schemas.microsoft.com/office/drawing/2014/main" id="{C373ACA4-DCDF-39AF-700C-7FDFC61D8AD9}"/>
              </a:ext>
            </a:extLst>
          </p:cNvPr>
          <p:cNvSpPr/>
          <p:nvPr/>
        </p:nvSpPr>
        <p:spPr>
          <a:xfrm>
            <a:off x="3215843" y="2127381"/>
            <a:ext cx="1751604" cy="845404"/>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BLEU</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0" name="Rectangle: Rounded Corners 216">
            <a:extLst>
              <a:ext uri="{FF2B5EF4-FFF2-40B4-BE49-F238E27FC236}">
                <a16:creationId xmlns:a16="http://schemas.microsoft.com/office/drawing/2014/main" id="{9B87A864-8422-F7FF-2713-31D4B57937C1}"/>
              </a:ext>
            </a:extLst>
          </p:cNvPr>
          <p:cNvSpPr/>
          <p:nvPr/>
        </p:nvSpPr>
        <p:spPr>
          <a:xfrm>
            <a:off x="5079877" y="2108032"/>
            <a:ext cx="1767480" cy="852597"/>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ROUGE</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1" name="Rectangle: Rounded Corners 216">
            <a:extLst>
              <a:ext uri="{FF2B5EF4-FFF2-40B4-BE49-F238E27FC236}">
                <a16:creationId xmlns:a16="http://schemas.microsoft.com/office/drawing/2014/main" id="{EB0AEDA8-F974-6DD9-0C0A-56A1BA0ADE0F}"/>
              </a:ext>
            </a:extLst>
          </p:cNvPr>
          <p:cNvSpPr/>
          <p:nvPr/>
        </p:nvSpPr>
        <p:spPr>
          <a:xfrm>
            <a:off x="7077209" y="2127381"/>
            <a:ext cx="1994723"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(K)F1-Score</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3" name="Rectangle: Rounded Corners 216">
            <a:extLst>
              <a:ext uri="{FF2B5EF4-FFF2-40B4-BE49-F238E27FC236}">
                <a16:creationId xmlns:a16="http://schemas.microsoft.com/office/drawing/2014/main" id="{8D65E17E-FE30-04FF-02EC-08076B7A439A}"/>
              </a:ext>
            </a:extLst>
          </p:cNvPr>
          <p:cNvSpPr/>
          <p:nvPr/>
        </p:nvSpPr>
        <p:spPr>
          <a:xfrm>
            <a:off x="3215843" y="4167258"/>
            <a:ext cx="2186151"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FEVER score</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4" name="Rectangle: Rounded Corners 216">
            <a:extLst>
              <a:ext uri="{FF2B5EF4-FFF2-40B4-BE49-F238E27FC236}">
                <a16:creationId xmlns:a16="http://schemas.microsoft.com/office/drawing/2014/main" id="{AE60AAF4-4F7A-3A96-BEE8-E495C887F7CC}"/>
              </a:ext>
            </a:extLst>
          </p:cNvPr>
          <p:cNvSpPr/>
          <p:nvPr/>
        </p:nvSpPr>
        <p:spPr>
          <a:xfrm>
            <a:off x="7645401" y="4140717"/>
            <a:ext cx="3535999"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Supporting/Refuting Evidence Match score</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47" name="Rectangle: Rounded Corners 216">
            <a:extLst>
              <a:ext uri="{FF2B5EF4-FFF2-40B4-BE49-F238E27FC236}">
                <a16:creationId xmlns:a16="http://schemas.microsoft.com/office/drawing/2014/main" id="{A306E754-1494-A97D-7947-C1D94BAE727C}"/>
              </a:ext>
            </a:extLst>
          </p:cNvPr>
          <p:cNvSpPr/>
          <p:nvPr/>
        </p:nvSpPr>
        <p:spPr>
          <a:xfrm>
            <a:off x="5079877" y="3315495"/>
            <a:ext cx="1447236" cy="556906"/>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FACTacc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3" name="Rectangle: Rounded Corners 216">
            <a:extLst>
              <a:ext uri="{FF2B5EF4-FFF2-40B4-BE49-F238E27FC236}">
                <a16:creationId xmlns:a16="http://schemas.microsoft.com/office/drawing/2014/main" id="{4EFB22AB-B090-79EE-1343-8F5431ADBEB2}"/>
              </a:ext>
            </a:extLst>
          </p:cNvPr>
          <p:cNvSpPr/>
          <p:nvPr/>
        </p:nvSpPr>
        <p:spPr>
          <a:xfrm>
            <a:off x="9276155" y="2119360"/>
            <a:ext cx="1894620"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METEOR</a:t>
            </a:r>
            <a:r>
              <a:rPr kumimoji="0" lang="en-US" sz="1400" b="1" i="0" u="none" strike="noStrike" kern="1200" cap="none" spc="50" normalizeH="0" baseline="0" noProof="0" dirty="0">
                <a:ln>
                  <a:noFill/>
                </a:ln>
                <a:solidFill>
                  <a:srgbClr val="232F3E"/>
                </a:solidFill>
                <a:effectLst/>
                <a:uLnTx/>
                <a:uFillTx/>
                <a:latin typeface="Amazon Ember Display"/>
                <a:ea typeface="+mn-ea"/>
                <a:cs typeface="+mn-cs"/>
              </a:rPr>
              <a:t> </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5" name="Rectangle: Rounded Corners 216">
            <a:extLst>
              <a:ext uri="{FF2B5EF4-FFF2-40B4-BE49-F238E27FC236}">
                <a16:creationId xmlns:a16="http://schemas.microsoft.com/office/drawing/2014/main" id="{E16CAEE6-6139-05A8-2051-5DE3CA433A25}"/>
              </a:ext>
            </a:extLst>
          </p:cNvPr>
          <p:cNvSpPr/>
          <p:nvPr/>
        </p:nvSpPr>
        <p:spPr>
          <a:xfrm>
            <a:off x="6899919" y="3310011"/>
            <a:ext cx="1799509" cy="556906"/>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Distinct-N</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
        <p:nvSpPr>
          <p:cNvPr id="6" name="Rectangle: Rounded Corners 216">
            <a:extLst>
              <a:ext uri="{FF2B5EF4-FFF2-40B4-BE49-F238E27FC236}">
                <a16:creationId xmlns:a16="http://schemas.microsoft.com/office/drawing/2014/main" id="{D7359559-BE21-3666-F34D-E4D9A250768D}"/>
              </a:ext>
            </a:extLst>
          </p:cNvPr>
          <p:cNvSpPr/>
          <p:nvPr/>
        </p:nvSpPr>
        <p:spPr>
          <a:xfrm>
            <a:off x="5625913" y="4176856"/>
            <a:ext cx="1795569" cy="815185"/>
          </a:xfrm>
          <a:prstGeom prst="roundRect">
            <a:avLst>
              <a:gd name="adj" fmla="val 50000"/>
            </a:avLst>
          </a:prstGeom>
          <a:gradFill flip="none" rotWithShape="1">
            <a:gsLst>
              <a:gs pos="0">
                <a:schemeClr val="accent2"/>
              </a:gs>
              <a:gs pos="100000">
                <a:schemeClr val="accent4"/>
              </a:gs>
            </a:gsLst>
            <a:path path="circle">
              <a:fillToRect l="50000" t="50000" r="50000" b="50000"/>
            </a:path>
            <a:tileRect/>
          </a:gradFill>
          <a:ln w="19050" cap="flat">
            <a:noFill/>
            <a:prstDash val="solid"/>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dirty="0">
                <a:ln>
                  <a:noFill/>
                </a:ln>
                <a:solidFill>
                  <a:srgbClr val="232F3E"/>
                </a:solidFill>
                <a:effectLst/>
                <a:uLnTx/>
                <a:uFillTx/>
                <a:latin typeface="Amazon Ember Display"/>
                <a:ea typeface="+mn-ea"/>
                <a:cs typeface="+mn-cs"/>
              </a:rPr>
              <a:t>Exact Match</a:t>
            </a:r>
            <a:endParaRPr kumimoji="0" lang="en-US" sz="1200" b="1" i="0" u="none" strike="noStrike" kern="1200" cap="none" spc="50" normalizeH="0" baseline="0" noProof="0" dirty="0">
              <a:ln>
                <a:noFill/>
              </a:ln>
              <a:solidFill>
                <a:srgbClr val="232F3E"/>
              </a:solidFill>
              <a:effectLst/>
              <a:uLnTx/>
              <a:uFillTx/>
              <a:latin typeface="Amazon Ember Display"/>
              <a:ea typeface="+mn-ea"/>
              <a:cs typeface="+mn-cs"/>
            </a:endParaRPr>
          </a:p>
        </p:txBody>
      </p:sp>
    </p:spTree>
    <p:extLst>
      <p:ext uri="{BB962C8B-B14F-4D97-AF65-F5344CB8AC3E}">
        <p14:creationId xmlns:p14="http://schemas.microsoft.com/office/powerpoint/2010/main" val="164493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33BE8-2049-41F7-8675-1B1CC14C7E43}"/>
              </a:ext>
            </a:extLst>
          </p:cNvPr>
          <p:cNvSpPr>
            <a:spLocks noGrp="1"/>
          </p:cNvSpPr>
          <p:nvPr>
            <p:ph type="ctrTitle"/>
          </p:nvPr>
        </p:nvSpPr>
        <p:spPr>
          <a:xfrm>
            <a:off x="609598" y="2026178"/>
            <a:ext cx="8323387" cy="2086725"/>
          </a:xfrm>
        </p:spPr>
        <p:txBody>
          <a:bodyPr/>
          <a:lstStyle/>
          <a:p>
            <a:r>
              <a:rPr lang="en-US" dirty="0"/>
              <a:t>Evolving strategies to mitigate hallucinations in Generative AI</a:t>
            </a:r>
          </a:p>
        </p:txBody>
      </p:sp>
    </p:spTree>
    <p:extLst>
      <p:ext uri="{BB962C8B-B14F-4D97-AF65-F5344CB8AC3E}">
        <p14:creationId xmlns:p14="http://schemas.microsoft.com/office/powerpoint/2010/main" val="5890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518C94-0D08-D41F-B848-0008A53FC064}"/>
              </a:ext>
            </a:extLst>
          </p:cNvPr>
          <p:cNvSpPr>
            <a:spLocks noGrp="1"/>
          </p:cNvSpPr>
          <p:nvPr>
            <p:ph type="title"/>
          </p:nvPr>
        </p:nvSpPr>
        <p:spPr>
          <a:xfrm>
            <a:off x="609600" y="401033"/>
            <a:ext cx="10972800" cy="535531"/>
          </a:xfrm>
        </p:spPr>
        <p:txBody>
          <a:bodyPr/>
          <a:lstStyle/>
          <a:p>
            <a:r>
              <a:rPr lang="en-US" dirty="0">
                <a:solidFill>
                  <a:schemeClr val="tx1"/>
                </a:solidFill>
              </a:rPr>
              <a:t>Strategies to mitigate Hallucinations</a:t>
            </a:r>
          </a:p>
        </p:txBody>
      </p:sp>
      <p:sp>
        <p:nvSpPr>
          <p:cNvPr id="27" name="Slide Number Placeholder 5">
            <a:extLst>
              <a:ext uri="{FF2B5EF4-FFF2-40B4-BE49-F238E27FC236}">
                <a16:creationId xmlns:a16="http://schemas.microsoft.com/office/drawing/2014/main" id="{A2EDFE78-4B54-7BAD-7B19-5E737C791831}"/>
              </a:ext>
            </a:extLst>
          </p:cNvPr>
          <p:cNvSpPr txBox="1">
            <a:spLocks/>
          </p:cNvSpPr>
          <p:nvPr/>
        </p:nvSpPr>
        <p:spPr>
          <a:xfrm>
            <a:off x="8929200" y="6289501"/>
            <a:ext cx="2743200" cy="365125"/>
          </a:xfrm>
          <a:prstGeom prst="rect">
            <a:avLst/>
          </a:prstGeom>
        </p:spPr>
        <p:txBody>
          <a:bodyPr vert="horz" lIns="76200" tIns="38100" rIns="76200" bIns="38100" rtlCol="0" anchor="ctr"/>
          <a:lstStyle>
            <a:defPPr>
              <a:defRPr lang="en-US"/>
            </a:defPPr>
            <a:lvl1pPr marL="0" algn="r" defTabSz="914400" rtl="0" eaLnBrk="1" latinLnBrk="0" hangingPunct="1">
              <a:defRPr sz="108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a:ln>
                  <a:noFill/>
                </a:ln>
                <a:solidFill>
                  <a:schemeClr val="tx1"/>
                </a:solidFill>
                <a:effectLst/>
                <a:uLnTx/>
                <a:uFillTx/>
                <a:latin typeface="Amazon Ember Display" panose="020F06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5" name="Rectangle: Rounded Corners 15">
            <a:extLst>
              <a:ext uri="{FF2B5EF4-FFF2-40B4-BE49-F238E27FC236}">
                <a16:creationId xmlns:a16="http://schemas.microsoft.com/office/drawing/2014/main" id="{C32F2959-07C9-CD8F-2EBA-C4BBB1601E37}"/>
              </a:ext>
            </a:extLst>
          </p:cNvPr>
          <p:cNvSpPr/>
          <p:nvPr/>
        </p:nvSpPr>
        <p:spPr>
          <a:xfrm>
            <a:off x="6293562" y="2204289"/>
            <a:ext cx="2207646"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6" name="Rectangle: Rounded Corners 14">
            <a:extLst>
              <a:ext uri="{FF2B5EF4-FFF2-40B4-BE49-F238E27FC236}">
                <a16:creationId xmlns:a16="http://schemas.microsoft.com/office/drawing/2014/main" id="{83FB19E7-2165-7851-D77D-1B0FDE2C08CD}"/>
              </a:ext>
            </a:extLst>
          </p:cNvPr>
          <p:cNvSpPr/>
          <p:nvPr/>
        </p:nvSpPr>
        <p:spPr>
          <a:xfrm>
            <a:off x="8698758" y="2283890"/>
            <a:ext cx="2414497" cy="3559628"/>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7" name="Rectangle: Rounded Corners 17">
            <a:extLst>
              <a:ext uri="{FF2B5EF4-FFF2-40B4-BE49-F238E27FC236}">
                <a16:creationId xmlns:a16="http://schemas.microsoft.com/office/drawing/2014/main" id="{268F8237-B5A1-5FDC-E3F0-7F0F8B5406E0}"/>
              </a:ext>
            </a:extLst>
          </p:cNvPr>
          <p:cNvSpPr/>
          <p:nvPr/>
        </p:nvSpPr>
        <p:spPr>
          <a:xfrm>
            <a:off x="3867917" y="2197456"/>
            <a:ext cx="2207646" cy="3639230"/>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8" name="Rectangle: Rounded Corners 11">
            <a:extLst>
              <a:ext uri="{FF2B5EF4-FFF2-40B4-BE49-F238E27FC236}">
                <a16:creationId xmlns:a16="http://schemas.microsoft.com/office/drawing/2014/main" id="{55DA706C-083E-C8F3-4CF2-5863E9FECDB7}"/>
              </a:ext>
            </a:extLst>
          </p:cNvPr>
          <p:cNvSpPr/>
          <p:nvPr/>
        </p:nvSpPr>
        <p:spPr>
          <a:xfrm>
            <a:off x="1153551" y="2197455"/>
            <a:ext cx="2527963" cy="3646063"/>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Amazon Ember Display" panose="020F0603020204020204" pitchFamily="34" charset="0"/>
              <a:ea typeface="+mn-ea"/>
              <a:cs typeface="+mn-cs"/>
            </a:endParaRPr>
          </a:p>
        </p:txBody>
      </p:sp>
      <p:sp>
        <p:nvSpPr>
          <p:cNvPr id="11" name="TextBox 10">
            <a:extLst>
              <a:ext uri="{FF2B5EF4-FFF2-40B4-BE49-F238E27FC236}">
                <a16:creationId xmlns:a16="http://schemas.microsoft.com/office/drawing/2014/main" id="{5C934A79-3D0E-5270-14A8-09889C980A53}"/>
              </a:ext>
            </a:extLst>
          </p:cNvPr>
          <p:cNvSpPr txBox="1"/>
          <p:nvPr/>
        </p:nvSpPr>
        <p:spPr>
          <a:xfrm>
            <a:off x="1538334" y="4075914"/>
            <a:ext cx="1878327" cy="1061829"/>
          </a:xfrm>
          <a:prstGeom prst="rect">
            <a:avLst/>
          </a:prstGeom>
          <a:noFill/>
        </p:spPr>
        <p:txBody>
          <a:bodyPr wrap="square" lIns="0" rIns="0" rtlCol="0">
            <a:spAutoFit/>
          </a:bodyPr>
          <a:lstStyle/>
          <a:p>
            <a:pPr marL="0" marR="0" lvl="0" indent="0" algn="ctr" defTabSz="609531"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mn-ea"/>
                <a:cs typeface="+mn-cs"/>
              </a:rPr>
              <a:t>Implement Prompt techniques like Chain of thought reasoning, examples, evidences, seeking confirmations</a:t>
            </a:r>
            <a:endParaRPr kumimoji="0" lang="en-US" sz="1600" b="1" i="0" u="none" strike="noStrike" kern="1200" cap="none" spc="0" normalizeH="0" baseline="0" noProof="0" dirty="0">
              <a:ln>
                <a:noFill/>
              </a:ln>
              <a:solidFill>
                <a:schemeClr val="tx1">
                  <a:lumMod val="65000"/>
                  <a:lumOff val="35000"/>
                </a:schemeClr>
              </a:solidFill>
              <a:effectLst/>
              <a:uLnTx/>
              <a:uFillTx/>
              <a:latin typeface="Amazon Ember Display"/>
              <a:ea typeface="Amazon Ember Display" panose="020F0603020204020204" pitchFamily="34" charset="0"/>
              <a:cs typeface="Amazon Ember Cd" panose="020B0606020204020204" pitchFamily="34" charset="0"/>
            </a:endParaRPr>
          </a:p>
        </p:txBody>
      </p:sp>
      <p:sp>
        <p:nvSpPr>
          <p:cNvPr id="12" name="TextBox 11">
            <a:extLst>
              <a:ext uri="{FF2B5EF4-FFF2-40B4-BE49-F238E27FC236}">
                <a16:creationId xmlns:a16="http://schemas.microsoft.com/office/drawing/2014/main" id="{C972522F-60D0-A3F1-B64D-0F5BFF042415}"/>
              </a:ext>
            </a:extLst>
          </p:cNvPr>
          <p:cNvSpPr txBox="1"/>
          <p:nvPr/>
        </p:nvSpPr>
        <p:spPr>
          <a:xfrm>
            <a:off x="4005954" y="4036150"/>
            <a:ext cx="1878327" cy="1255728"/>
          </a:xfrm>
          <a:prstGeom prst="rect">
            <a:avLst/>
          </a:prstGeom>
          <a:noFill/>
        </p:spPr>
        <p:txBody>
          <a:bodyPr wrap="square" lIns="0" rIns="0" rtlCol="0">
            <a:spAutoFit/>
          </a:bodyPr>
          <a:lstStyle/>
          <a:p>
            <a:pPr marL="0" marR="0" lvl="0" indent="0" algn="ctr" defTabSz="609531" rtl="0" eaLnBrk="1" fontAlgn="auto" latinLnBrk="0" hangingPunct="1">
              <a:lnSpc>
                <a:spcPct val="90000"/>
              </a:lnSpc>
              <a:spcBef>
                <a:spcPts val="864"/>
              </a:spcBef>
              <a:spcAft>
                <a:spcPts val="0"/>
              </a:spcAft>
              <a:buClrTx/>
              <a:buSzTx/>
              <a:buFontTx/>
              <a:buNone/>
              <a:tabLst/>
              <a:defRPr/>
            </a:pPr>
            <a:r>
              <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Display" panose="020F0603020204020204" pitchFamily="34" charset="0"/>
                <a:cs typeface="Amazon Ember Cd" panose="020B0606020204020204" pitchFamily="34" charset="0"/>
              </a:rPr>
              <a:t>Connect externally through APIs/other LLMs, retrieve evidence, test logic, provide feedback and orchestrate </a:t>
            </a:r>
          </a:p>
        </p:txBody>
      </p:sp>
      <p:sp>
        <p:nvSpPr>
          <p:cNvPr id="14" name="TextBox 13">
            <a:extLst>
              <a:ext uri="{FF2B5EF4-FFF2-40B4-BE49-F238E27FC236}">
                <a16:creationId xmlns:a16="http://schemas.microsoft.com/office/drawing/2014/main" id="{F82D9944-F4D9-3ED9-0BC9-067274FE56A0}"/>
              </a:ext>
            </a:extLst>
          </p:cNvPr>
          <p:cNvSpPr txBox="1"/>
          <p:nvPr/>
        </p:nvSpPr>
        <p:spPr>
          <a:xfrm>
            <a:off x="6475543" y="4045622"/>
            <a:ext cx="1878327" cy="2311402"/>
          </a:xfrm>
          <a:prstGeom prst="rect">
            <a:avLst/>
          </a:prstGeom>
          <a:noFill/>
        </p:spPr>
        <p:txBody>
          <a:bodyPr wrap="square" lIns="0" rIns="0" rtlCol="0">
            <a:spAutoFit/>
          </a:bodyPr>
          <a:lstStyle/>
          <a:p>
            <a:pPr marL="0" marR="0" lvl="0" indent="0" algn="ctr" defTabSz="609531" rtl="0" eaLnBrk="1" fontAlgn="auto" latinLnBrk="0" hangingPunct="1">
              <a:lnSpc>
                <a:spcPct val="90000"/>
              </a:lnSpc>
              <a:spcBef>
                <a:spcPts val="864"/>
              </a:spcBef>
              <a:spcAft>
                <a:spcPts val="0"/>
              </a:spcAft>
              <a:buClrTx/>
              <a:buSzTx/>
              <a:buFontTx/>
              <a:buNone/>
              <a:tabLst/>
              <a:defRPr/>
            </a:pPr>
            <a:r>
              <a:rPr lang="en-US" sz="1400" dirty="0">
                <a:solidFill>
                  <a:schemeClr val="tx1">
                    <a:lumMod val="65000"/>
                    <a:lumOff val="35000"/>
                  </a:schemeClr>
                </a:solidFill>
                <a:latin typeface="-apple-system"/>
              </a:rPr>
              <a:t>E</a:t>
            </a:r>
            <a:r>
              <a:rPr lang="en-US" sz="1400" b="0" i="0" dirty="0">
                <a:solidFill>
                  <a:schemeClr val="tx1">
                    <a:lumMod val="65000"/>
                    <a:lumOff val="35000"/>
                  </a:schemeClr>
                </a:solidFill>
                <a:effectLst/>
                <a:latin typeface="-apple-system"/>
              </a:rPr>
              <a:t>videntiary support to improve factual accuracy by retrieving and integrating relevant passages, facts, and knowledge from external sources </a:t>
            </a: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Display" panose="020F0603020204020204" pitchFamily="34" charset="0"/>
              <a:cs typeface="Amazon Ember Cd" panose="020B0606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lumMod val="65000"/>
                  <a:lumOff val="35000"/>
                </a:schemeClr>
              </a:solidFill>
              <a:latin typeface="Amazon Ember"/>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p:txBody>
      </p:sp>
      <p:sp>
        <p:nvSpPr>
          <p:cNvPr id="15" name="TextBox 14">
            <a:extLst>
              <a:ext uri="{FF2B5EF4-FFF2-40B4-BE49-F238E27FC236}">
                <a16:creationId xmlns:a16="http://schemas.microsoft.com/office/drawing/2014/main" id="{847A98B4-0E69-8C56-CB7E-4FFF83DB3673}"/>
              </a:ext>
            </a:extLst>
          </p:cNvPr>
          <p:cNvSpPr txBox="1"/>
          <p:nvPr/>
        </p:nvSpPr>
        <p:spPr>
          <a:xfrm>
            <a:off x="8948136" y="3889794"/>
            <a:ext cx="1991738" cy="1255728"/>
          </a:xfrm>
          <a:prstGeom prst="rect">
            <a:avLst/>
          </a:prstGeom>
          <a:noFill/>
        </p:spPr>
        <p:txBody>
          <a:bodyPr wrap="square" lIns="0" rIns="0" rtlCol="0">
            <a:spAutoFit/>
          </a:bodyPr>
          <a:lstStyle/>
          <a:p>
            <a:pPr marL="0" marR="0" lvl="0" indent="0" algn="ctr" defTabSz="609531" rtl="0" eaLnBrk="1" fontAlgn="auto" latinLnBrk="0" hangingPunct="1">
              <a:lnSpc>
                <a:spcPct val="90000"/>
              </a:lnSpc>
              <a:spcBef>
                <a:spcPts val="864"/>
              </a:spcBef>
              <a:spcAft>
                <a:spcPts val="0"/>
              </a:spcAft>
              <a:buClrTx/>
              <a:buSzTx/>
              <a:buFontTx/>
              <a:buNone/>
              <a:tabLst/>
              <a:defRPr/>
            </a:pPr>
            <a:r>
              <a:rPr lang="en-US" sz="1400" b="0" i="0" dirty="0">
                <a:solidFill>
                  <a:schemeClr val="tx1">
                    <a:lumMod val="65000"/>
                    <a:lumOff val="35000"/>
                  </a:schemeClr>
                </a:solidFill>
                <a:effectLst/>
                <a:latin typeface="-apple-system"/>
              </a:rPr>
              <a:t>Fine-tuning on domain-specific data and tasks can update their parameters to better model verifiable knowledge and relationships</a:t>
            </a:r>
            <a:endParaRPr kumimoji="0" lang="en-US" sz="1400" b="0" i="0" u="none" strike="noStrike" kern="1200" cap="none" spc="0" normalizeH="0" baseline="0" noProof="0" dirty="0">
              <a:ln>
                <a:noFill/>
              </a:ln>
              <a:solidFill>
                <a:schemeClr val="tx1">
                  <a:lumMod val="65000"/>
                  <a:lumOff val="35000"/>
                </a:schemeClr>
              </a:solidFill>
              <a:effectLst/>
              <a:uLnTx/>
              <a:uFillTx/>
              <a:latin typeface="Amazon Ember Display"/>
              <a:ea typeface="Amazon Ember Display" panose="020F0603020204020204" pitchFamily="34" charset="0"/>
              <a:cs typeface="Amazon Ember Cd" panose="020B0606020204020204" pitchFamily="34" charset="0"/>
            </a:endParaRPr>
          </a:p>
        </p:txBody>
      </p:sp>
      <p:sp>
        <p:nvSpPr>
          <p:cNvPr id="20" name="TextBox 19">
            <a:extLst>
              <a:ext uri="{FF2B5EF4-FFF2-40B4-BE49-F238E27FC236}">
                <a16:creationId xmlns:a16="http://schemas.microsoft.com/office/drawing/2014/main" id="{1EB2FD29-A95D-7B55-AFD9-9EB09CB8E36F}"/>
              </a:ext>
            </a:extLst>
          </p:cNvPr>
          <p:cNvSpPr txBox="1"/>
          <p:nvPr/>
        </p:nvSpPr>
        <p:spPr>
          <a:xfrm>
            <a:off x="1531392" y="2788626"/>
            <a:ext cx="1953866" cy="1938992"/>
          </a:xfrm>
          <a:prstGeom prst="rect">
            <a:avLst/>
          </a:prstGeom>
          <a:noFill/>
        </p:spPr>
        <p:txBody>
          <a:bodyPr wrap="square" lIns="0" rIns="0" rtlCol="0">
            <a:spAutoFit/>
          </a:bodyPr>
          <a:lstStyle/>
          <a:p>
            <a:pPr lvl="0" algn="ctr">
              <a:defRPr/>
            </a:pPr>
            <a:r>
              <a:rPr lang="en-US" sz="2400" b="1" dirty="0">
                <a:solidFill>
                  <a:schemeClr val="accent2"/>
                </a:solidFill>
              </a:rPr>
              <a:t>Prompt Engineering</a:t>
            </a:r>
          </a:p>
          <a:p>
            <a:pPr lvl="0" algn="ctr">
              <a:defRPr/>
            </a:pPr>
            <a:endParaRPr lang="en-US" sz="2400" b="1" dirty="0">
              <a:solidFill>
                <a:srgbClr val="FFFFFF"/>
              </a:solidFill>
            </a:endParaRPr>
          </a:p>
          <a:p>
            <a:pPr lvl="0" algn="ctr">
              <a:defRPr/>
            </a:pPr>
            <a:endParaRPr lang="en-US" sz="2400" b="1" dirty="0">
              <a:solidFill>
                <a:srgbClr val="FFFFFF"/>
              </a:solidFill>
            </a:endParaRPr>
          </a:p>
          <a:p>
            <a:pPr lvl="0">
              <a:defRPr/>
            </a:pPr>
            <a:endParaRPr lang="en-US" sz="2400" b="1" dirty="0">
              <a:solidFill>
                <a:srgbClr val="FFFFFF"/>
              </a:solidFill>
            </a:endParaRPr>
          </a:p>
        </p:txBody>
      </p:sp>
      <p:sp>
        <p:nvSpPr>
          <p:cNvPr id="2" name="Rectangle: Rounded Corners 11">
            <a:extLst>
              <a:ext uri="{FF2B5EF4-FFF2-40B4-BE49-F238E27FC236}">
                <a16:creationId xmlns:a16="http://schemas.microsoft.com/office/drawing/2014/main" id="{24FBBB9B-61D1-85A6-DE28-607438BD8ED0}"/>
              </a:ext>
            </a:extLst>
          </p:cNvPr>
          <p:cNvSpPr/>
          <p:nvPr/>
        </p:nvSpPr>
        <p:spPr>
          <a:xfrm>
            <a:off x="1153551" y="1206022"/>
            <a:ext cx="9884897" cy="728809"/>
          </a:xfrm>
          <a:prstGeom prst="roundRect">
            <a:avLst>
              <a:gd name="adj" fmla="val 10909"/>
            </a:avLst>
          </a:prstGeom>
          <a:solidFill>
            <a:schemeClr val="bg1"/>
          </a:solidFill>
          <a:ln>
            <a:gradFill flip="none" rotWithShape="1">
              <a:gsLst>
                <a:gs pos="0">
                  <a:schemeClr val="accent2"/>
                </a:gs>
                <a:gs pos="100000">
                  <a:schemeClr val="accent4"/>
                </a:gs>
              </a:gsLst>
              <a:lin ang="2700000" scaled="1"/>
              <a:tileRect/>
            </a:gradFill>
          </a:ln>
          <a:effectLst>
            <a:outerShdw blurRad="762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defRPr/>
            </a:pPr>
            <a:endParaRPr kumimoji="0" lang="en-US" sz="1800" b="1" i="0" u="none" strike="noStrike" kern="1200" cap="none" spc="0" normalizeH="0" baseline="0" noProof="0" dirty="0">
              <a:ln>
                <a:noFill/>
              </a:ln>
              <a:solidFill>
                <a:schemeClr val="tx1">
                  <a:lumMod val="65000"/>
                  <a:lumOff val="35000"/>
                </a:schemeClr>
              </a:solidFill>
              <a:effectLst/>
              <a:uLnTx/>
              <a:uFillTx/>
              <a:latin typeface="Amazon Ember"/>
              <a:ea typeface="+mn-ea"/>
              <a:cs typeface="+mn-cs"/>
            </a:endParaRPr>
          </a:p>
          <a:p>
            <a:pPr algn="ctr">
              <a:defRPr/>
            </a:pPr>
            <a:r>
              <a:rPr kumimoji="0" lang="en-US" sz="1800" b="1" i="0" u="none" strike="noStrike" kern="1200" cap="none" spc="0" normalizeH="0" baseline="0" noProof="0" dirty="0">
                <a:ln>
                  <a:noFill/>
                </a:ln>
                <a:solidFill>
                  <a:schemeClr val="tx1">
                    <a:lumMod val="65000"/>
                    <a:lumOff val="35000"/>
                  </a:schemeClr>
                </a:solidFill>
                <a:effectLst/>
                <a:uLnTx/>
                <a:uFillTx/>
                <a:latin typeface="Amazon Ember"/>
                <a:ea typeface="+mn-ea"/>
                <a:cs typeface="+mn-cs"/>
              </a:rPr>
              <a:t>Parameter Tuning - Adjust top_p/top_k and temperature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65000"/>
                  <a:lumOff val="35000"/>
                </a:schemeClr>
              </a:solidFill>
              <a:effectLst/>
              <a:uLnTx/>
              <a:uFillTx/>
              <a:latin typeface="Amazon Ember Display" panose="020F0603020204020204" pitchFamily="34" charset="0"/>
              <a:ea typeface="+mn-ea"/>
              <a:cs typeface="+mn-cs"/>
            </a:endParaRPr>
          </a:p>
        </p:txBody>
      </p:sp>
      <p:sp>
        <p:nvSpPr>
          <p:cNvPr id="3" name="TextBox 2">
            <a:extLst>
              <a:ext uri="{FF2B5EF4-FFF2-40B4-BE49-F238E27FC236}">
                <a16:creationId xmlns:a16="http://schemas.microsoft.com/office/drawing/2014/main" id="{ADEE02E0-B1F3-B019-757C-C9C9CD8F65DB}"/>
              </a:ext>
            </a:extLst>
          </p:cNvPr>
          <p:cNvSpPr txBox="1"/>
          <p:nvPr/>
        </p:nvSpPr>
        <p:spPr>
          <a:xfrm>
            <a:off x="4059355" y="2832431"/>
            <a:ext cx="1953866" cy="830997"/>
          </a:xfrm>
          <a:prstGeom prst="rect">
            <a:avLst/>
          </a:prstGeom>
          <a:noFill/>
        </p:spPr>
        <p:txBody>
          <a:bodyPr wrap="square" lIns="0" rIns="0" rtlCol="0">
            <a:spAutoFit/>
          </a:bodyPr>
          <a:lstStyle/>
          <a:p>
            <a:pPr lvl="0" algn="ctr">
              <a:defRPr/>
            </a:pPr>
            <a:r>
              <a:rPr lang="en-US" sz="2400" b="1" dirty="0">
                <a:solidFill>
                  <a:schemeClr val="accent2"/>
                </a:solidFill>
              </a:rPr>
              <a:t>Agents/Fact Tools</a:t>
            </a:r>
            <a:endParaRPr lang="en-US" sz="2400" b="1" dirty="0">
              <a:solidFill>
                <a:srgbClr val="FFFFFF"/>
              </a:solidFill>
            </a:endParaRPr>
          </a:p>
        </p:txBody>
      </p:sp>
      <p:sp>
        <p:nvSpPr>
          <p:cNvPr id="4" name="TextBox 3">
            <a:extLst>
              <a:ext uri="{FF2B5EF4-FFF2-40B4-BE49-F238E27FC236}">
                <a16:creationId xmlns:a16="http://schemas.microsoft.com/office/drawing/2014/main" id="{1EE65B0C-6847-2930-304B-A2DEC9310BFD}"/>
              </a:ext>
            </a:extLst>
          </p:cNvPr>
          <p:cNvSpPr txBox="1"/>
          <p:nvPr/>
        </p:nvSpPr>
        <p:spPr>
          <a:xfrm>
            <a:off x="6437773" y="2633674"/>
            <a:ext cx="1953866" cy="1200329"/>
          </a:xfrm>
          <a:prstGeom prst="rect">
            <a:avLst/>
          </a:prstGeom>
          <a:noFill/>
        </p:spPr>
        <p:txBody>
          <a:bodyPr wrap="square" lIns="0" rIns="0" rtlCol="0">
            <a:spAutoFit/>
          </a:bodyPr>
          <a:lstStyle/>
          <a:p>
            <a:pPr lvl="0" algn="ctr">
              <a:defRPr/>
            </a:pPr>
            <a:r>
              <a:rPr lang="en-US" sz="2400" b="1" dirty="0">
                <a:solidFill>
                  <a:schemeClr val="accent2"/>
                </a:solidFill>
              </a:rPr>
              <a:t>Retrieval Augmented Generation</a:t>
            </a:r>
            <a:endParaRPr lang="en-US" sz="2400" b="1" dirty="0">
              <a:solidFill>
                <a:srgbClr val="FFFFFF"/>
              </a:solidFill>
            </a:endParaRPr>
          </a:p>
        </p:txBody>
      </p:sp>
      <p:sp>
        <p:nvSpPr>
          <p:cNvPr id="9" name="TextBox 8">
            <a:extLst>
              <a:ext uri="{FF2B5EF4-FFF2-40B4-BE49-F238E27FC236}">
                <a16:creationId xmlns:a16="http://schemas.microsoft.com/office/drawing/2014/main" id="{8456729C-CC2B-F995-840F-D5BB224B70B6}"/>
              </a:ext>
            </a:extLst>
          </p:cNvPr>
          <p:cNvSpPr txBox="1"/>
          <p:nvPr/>
        </p:nvSpPr>
        <p:spPr>
          <a:xfrm>
            <a:off x="8986008" y="3061748"/>
            <a:ext cx="1953866" cy="461665"/>
          </a:xfrm>
          <a:prstGeom prst="rect">
            <a:avLst/>
          </a:prstGeom>
          <a:noFill/>
        </p:spPr>
        <p:txBody>
          <a:bodyPr wrap="square" lIns="0" rIns="0" rtlCol="0">
            <a:spAutoFit/>
          </a:bodyPr>
          <a:lstStyle/>
          <a:p>
            <a:pPr lvl="0" algn="ctr">
              <a:defRPr/>
            </a:pPr>
            <a:r>
              <a:rPr lang="en-US" sz="2400" b="1" dirty="0">
                <a:solidFill>
                  <a:schemeClr val="accent2"/>
                </a:solidFill>
              </a:rPr>
              <a:t>Fine Tuning</a:t>
            </a:r>
            <a:endParaRPr lang="en-US" sz="2400" b="1" dirty="0">
              <a:solidFill>
                <a:srgbClr val="FFFFFF"/>
              </a:solidFill>
            </a:endParaRPr>
          </a:p>
        </p:txBody>
      </p:sp>
      <p:sp>
        <p:nvSpPr>
          <p:cNvPr id="13" name="TextBox 12">
            <a:extLst>
              <a:ext uri="{FF2B5EF4-FFF2-40B4-BE49-F238E27FC236}">
                <a16:creationId xmlns:a16="http://schemas.microsoft.com/office/drawing/2014/main" id="{38118B24-2C1D-A0D4-A734-8519EBE51A78}"/>
              </a:ext>
            </a:extLst>
          </p:cNvPr>
          <p:cNvSpPr txBox="1"/>
          <p:nvPr/>
        </p:nvSpPr>
        <p:spPr>
          <a:xfrm>
            <a:off x="3167170" y="1709650"/>
            <a:ext cx="7493437" cy="461665"/>
          </a:xfrm>
          <a:prstGeom prst="rect">
            <a:avLst/>
          </a:prstGeom>
          <a:noFill/>
        </p:spPr>
        <p:txBody>
          <a:bodyPr wrap="square" lIns="0" rIns="0" rtlCol="0">
            <a:spAutoFit/>
          </a:bodyPr>
          <a:lstStyle/>
          <a:p>
            <a:pPr lvl="0" algn="ctr">
              <a:defRPr/>
            </a:pPr>
            <a:endParaRPr lang="en-US" sz="2400" b="1" dirty="0">
              <a:solidFill>
                <a:srgbClr val="FFFFFF"/>
              </a:solidFill>
            </a:endParaRPr>
          </a:p>
        </p:txBody>
      </p:sp>
    </p:spTree>
    <p:extLst>
      <p:ext uri="{BB962C8B-B14F-4D97-AF65-F5344CB8AC3E}">
        <p14:creationId xmlns:p14="http://schemas.microsoft.com/office/powerpoint/2010/main" val="383247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6" id="{8DEABD38-BED2-AD47-93EF-9D38A28B9877}" vid="{28E711DB-D340-0244-BB40-04623C9CB678}"/>
    </a:ext>
  </a:extLst>
</a:theme>
</file>

<file path=ppt/theme/theme2.xml><?xml version="1.0" encoding="utf-8"?>
<a:theme xmlns:a="http://schemas.openxmlformats.org/drawingml/2006/main" name="AWS">
  <a:themeElements>
    <a:clrScheme name="Custom 75">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5DADFD"/>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2022_AWS-reInvent_Speaker_TEMPLATE_V2_SREdits.potx" id="{1A784183-7B56-4A55-B8A4-2CBCE62FD0F2}" vid="{13AAAB3D-DD32-4DE1-B483-65CCD27D4891}"/>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Template_Non-Confidential_Light_2022</Template>
  <TotalTime>3585</TotalTime>
  <Words>2620</Words>
  <Application>Microsoft Macintosh PowerPoint</Application>
  <PresentationFormat>Widescreen</PresentationFormat>
  <Paragraphs>269</Paragraphs>
  <Slides>18</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Wingdings</vt:lpstr>
      <vt:lpstr>Lucida Console</vt:lpstr>
      <vt:lpstr>-apple-system</vt:lpstr>
      <vt:lpstr>Amazon Ember Regular</vt:lpstr>
      <vt:lpstr>Amazon Ember Display</vt:lpstr>
      <vt:lpstr>Arial</vt:lpstr>
      <vt:lpstr>Söhne</vt:lpstr>
      <vt:lpstr>Slack-Lato</vt:lpstr>
      <vt:lpstr>Amazon Ember Heavy</vt:lpstr>
      <vt:lpstr>Amazon Ember</vt:lpstr>
      <vt:lpstr>Calibri</vt:lpstr>
      <vt:lpstr>AWS Confidential Light</vt:lpstr>
      <vt:lpstr>AWS</vt:lpstr>
      <vt:lpstr>Mitigating Hallucinations in Generative AI  </vt:lpstr>
      <vt:lpstr>Hallucinations in Generative AI</vt:lpstr>
      <vt:lpstr>Challenges of Hallucination</vt:lpstr>
      <vt:lpstr>Why Large Language Models hallucinate?</vt:lpstr>
      <vt:lpstr>Evaluating Hallucinations in Generative AI</vt:lpstr>
      <vt:lpstr>Datasets to evaluate</vt:lpstr>
      <vt:lpstr>Metrics to Evaluate</vt:lpstr>
      <vt:lpstr>Evolving strategies to mitigate hallucinations in Generative AI</vt:lpstr>
      <vt:lpstr>Strategies to mitigate Hallucinations</vt:lpstr>
      <vt:lpstr>Customize parameters for accurate results</vt:lpstr>
      <vt:lpstr>Prompt Engineering for Accurate Outputs</vt:lpstr>
      <vt:lpstr>Use Agents/Tools to verify claims</vt:lpstr>
      <vt:lpstr>RAG – Retrieval Augmented Generation</vt:lpstr>
      <vt:lpstr>Tune for Accuracy</vt:lpstr>
      <vt:lpstr>Choosing the appropriate technique</vt:lpstr>
      <vt:lpstr>More Strategies</vt:lpstr>
      <vt:lpstr>Hands-on Demo</vt:lpstr>
      <vt:lpstr>Scan for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and Responsible AI</dc:title>
  <dc:creator>Bryan Osotio</dc:creator>
  <cp:lastModifiedBy>Sheldon Sides</cp:lastModifiedBy>
  <cp:revision>121</cp:revision>
  <dcterms:created xsi:type="dcterms:W3CDTF">2022-10-05T23:52:31Z</dcterms:created>
  <dcterms:modified xsi:type="dcterms:W3CDTF">2023-09-07T23:45:32Z</dcterms:modified>
</cp:coreProperties>
</file>